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3"/>
  </p:sldMasterIdLst>
  <p:notesMasterIdLst>
    <p:notesMasterId r:id="rId5"/>
  </p:notesMasterIdLst>
  <p:sldIdLst>
    <p:sldId id="635" r:id="rId4"/>
    <p:sldId id="1733" r:id="rId6"/>
    <p:sldId id="1732" r:id="rId7"/>
    <p:sldId id="1734" r:id="rId8"/>
    <p:sldId id="1735" r:id="rId9"/>
    <p:sldId id="1736" r:id="rId10"/>
    <p:sldId id="1740" r:id="rId11"/>
    <p:sldId id="1737" r:id="rId12"/>
    <p:sldId id="1738" r:id="rId13"/>
    <p:sldId id="1739" r:id="rId14"/>
    <p:sldId id="1741" r:id="rId15"/>
    <p:sldId id="1744" r:id="rId16"/>
    <p:sldId id="1745" r:id="rId17"/>
    <p:sldId id="1746" r:id="rId18"/>
    <p:sldId id="1747" r:id="rId19"/>
    <p:sldId id="1742"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素材" id="{548E6020-DE2C-4A43-8C4A-E92BE1952416}">
          <p14:sldIdLst>
            <p14:sldId id="1733"/>
            <p14:sldId id="635"/>
            <p14:sldId id="1732"/>
            <p14:sldId id="1734"/>
            <p14:sldId id="1735"/>
            <p14:sldId id="1736"/>
            <p14:sldId id="1737"/>
            <p14:sldId id="1738"/>
            <p14:sldId id="1739"/>
            <p14:sldId id="1741"/>
            <p14:sldId id="1744"/>
            <p14:sldId id="1745"/>
            <p14:sldId id="1746"/>
            <p14:sldId id="1747"/>
            <p14:sldId id="1740"/>
            <p14:sldId id="1742"/>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伟洲" initials="杨" lastIdx="1" clrIdx="0"/>
  <p:cmAuthor id="2" name="Fish Zheng" initials="FZ"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A0001"/>
    <a:srgbClr val="BFBFBF"/>
    <a:srgbClr val="CEAB6E"/>
    <a:srgbClr val="A6A6A6"/>
    <a:srgbClr val="B1B1B1"/>
    <a:srgbClr val="063771"/>
    <a:srgbClr val="222A35"/>
    <a:srgbClr val="A23341"/>
    <a:srgbClr val="DCDCDC"/>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134" autoAdjust="0"/>
    <p:restoredTop sz="96580" autoAdjust="0"/>
  </p:normalViewPr>
  <p:slideViewPr>
    <p:cSldViewPr snapToGrid="0">
      <p:cViewPr varScale="1">
        <p:scale>
          <a:sx n="61" d="100"/>
          <a:sy n="61" d="100"/>
        </p:scale>
        <p:origin x="102" y="582"/>
      </p:cViewPr>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6" d="100"/>
        <a:sy n="66" d="100"/>
      </p:scale>
      <p:origin x="0" y="-4118"/>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4" Type="http://schemas.openxmlformats.org/officeDocument/2006/relationships/commentAuthors" Target="commentAuthors.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99999-22BB-4EB1-820B-6F546983B52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A75D99-2AE7-49F1-BB03-59E2BF5579C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观察评估指标对比图可以发现，添加了正则项之后，模型性能下降比较明显，这是因为加入正则项之后对于模型要求比较苛刻，从而需要相对来说更长的训练时间，也就是说需要更多的 Epoch 才能达到相同的效果</a:t>
            </a:r>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endPar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endParaRP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a:cs typeface="+mn-ea"/>
                <a:sym typeface="+mn-lt"/>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endPar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endParaRP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a:cs typeface="+mn-ea"/>
                <a:sym typeface="+mn-lt"/>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a:cs typeface="+mn-ea"/>
                <a:sym typeface="+mn-lt"/>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20204"/>
                <a:ea typeface="微软雅黑"/>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endParaRPr lang="zh-CN" altLang="en-US" dirty="0"/>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20204"/>
                <a:ea typeface="微软雅黑"/>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20204"/>
              <a:ea typeface="微软雅黑"/>
              <a:cs typeface="+mn-ea"/>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20204"/>
                <a:ea typeface="微软雅黑"/>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endParaRPr lang="zh-CN" altLang="en-US" dirty="0"/>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20204"/>
                <a:ea typeface="微软雅黑"/>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a:cs typeface="+mn-ea"/>
                <a:sym typeface="+mn-lt"/>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endParaRPr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transition spd="slow">
    <p:push dir="u"/>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20204"/>
                <a:ea typeface="微软雅黑"/>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endParaRPr lang="zh-CN" altLang="en-US" dirty="0"/>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20204"/>
                <a:ea typeface="微软雅黑"/>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20204"/>
              <a:ea typeface="微软雅黑"/>
              <a:cs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20204"/>
                <a:ea typeface="微软雅黑"/>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endParaRPr lang="zh-CN" altLang="en-US" dirty="0"/>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20204"/>
                <a:ea typeface="微软雅黑"/>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9.xml"/><Relationship Id="rId8" Type="http://schemas.openxmlformats.org/officeDocument/2006/relationships/slideLayout" Target="../slideLayouts/slideLayout28.xml"/><Relationship Id="rId7" Type="http://schemas.openxmlformats.org/officeDocument/2006/relationships/slideLayout" Target="../slideLayouts/slideLayout27.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3" Type="http://schemas.openxmlformats.org/officeDocument/2006/relationships/slideLayout" Target="../slideLayouts/slideLayout23.xml"/><Relationship Id="rId24" Type="http://schemas.openxmlformats.org/officeDocument/2006/relationships/theme" Target="../theme/theme2.xml"/><Relationship Id="rId23" Type="http://schemas.openxmlformats.org/officeDocument/2006/relationships/slideLayout" Target="../slideLayouts/slideLayout43.xml"/><Relationship Id="rId22" Type="http://schemas.openxmlformats.org/officeDocument/2006/relationships/slideLayout" Target="../slideLayouts/slideLayout42.xml"/><Relationship Id="rId21" Type="http://schemas.openxmlformats.org/officeDocument/2006/relationships/slideLayout" Target="../slideLayouts/slideLayout41.xml"/><Relationship Id="rId20" Type="http://schemas.openxmlformats.org/officeDocument/2006/relationships/slideLayout" Target="../slideLayouts/slideLayout40.xml"/><Relationship Id="rId2" Type="http://schemas.openxmlformats.org/officeDocument/2006/relationships/slideLayout" Target="../slideLayouts/slideLayout22.xml"/><Relationship Id="rId19" Type="http://schemas.openxmlformats.org/officeDocument/2006/relationships/slideLayout" Target="../slideLayouts/slideLayout39.xml"/><Relationship Id="rId18" Type="http://schemas.openxmlformats.org/officeDocument/2006/relationships/slideLayout" Target="../slideLayouts/slideLayout38.xml"/><Relationship Id="rId17" Type="http://schemas.openxmlformats.org/officeDocument/2006/relationships/slideLayout" Target="../slideLayouts/slideLayout37.xml"/><Relationship Id="rId16" Type="http://schemas.openxmlformats.org/officeDocument/2006/relationships/slideLayout" Target="../slideLayouts/slideLayout36.xml"/><Relationship Id="rId15" Type="http://schemas.openxmlformats.org/officeDocument/2006/relationships/slideLayout" Target="../slideLayouts/slideLayout35.xml"/><Relationship Id="rId14" Type="http://schemas.openxmlformats.org/officeDocument/2006/relationships/slideLayout" Target="../slideLayouts/slideLayout34.xml"/><Relationship Id="rId13" Type="http://schemas.openxmlformats.org/officeDocument/2006/relationships/slideLayout" Target="../slideLayouts/slideLayout33.xml"/><Relationship Id="rId12" Type="http://schemas.openxmlformats.org/officeDocument/2006/relationships/slideLayout" Target="../slideLayouts/slideLayout32.xml"/><Relationship Id="rId11" Type="http://schemas.openxmlformats.org/officeDocument/2006/relationships/slideLayout" Target="../slideLayouts/slideLayout31.xml"/><Relationship Id="rId10" Type="http://schemas.openxmlformats.org/officeDocument/2006/relationships/slideLayout" Target="../slideLayouts/slideLayout30.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image" Target="../media/image6.jpe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34.png"/><Relationship Id="rId1" Type="http://schemas.openxmlformats.org/officeDocument/2006/relationships/image" Target="../media/image33.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7.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7.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7.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7.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image" Target="../media/image14.png"/><Relationship Id="rId7" Type="http://schemas.openxmlformats.org/officeDocument/2006/relationships/image" Target="../media/image13.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1" Type="http://schemas.openxmlformats.org/officeDocument/2006/relationships/notesSlide" Target="../notesSlides/notesSlide2.xml"/><Relationship Id="rId10" Type="http://schemas.openxmlformats.org/officeDocument/2006/relationships/slideLayout" Target="../slideLayouts/slideLayout7.xml"/><Relationship Id="rId1"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7.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7.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48000" y="0"/>
            <a:ext cx="9144000" cy="6858000"/>
          </a:xfrm>
          <a:prstGeom prst="rect">
            <a:avLst/>
          </a:prstGeom>
        </p:spPr>
      </p:pic>
      <p:sp>
        <p:nvSpPr>
          <p:cNvPr id="4" name="矩形 3"/>
          <p:cNvSpPr/>
          <p:nvPr/>
        </p:nvSpPr>
        <p:spPr>
          <a:xfrm>
            <a:off x="0" y="0"/>
            <a:ext cx="12192000" cy="6858000"/>
          </a:xfrm>
          <a:prstGeom prst="rect">
            <a:avLst/>
          </a:prstGeom>
          <a:gradFill flip="none" rotWithShape="1">
            <a:gsLst>
              <a:gs pos="31000">
                <a:schemeClr val="bg1"/>
              </a:gs>
              <a:gs pos="100000">
                <a:schemeClr val="bg1">
                  <a:alpha val="50000"/>
                </a:schemeClr>
              </a:gs>
            </a:gsLst>
            <a:lin ang="0" scaled="1"/>
            <a:tileRect/>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文本框 11"/>
          <p:cNvSpPr txBox="1"/>
          <p:nvPr/>
        </p:nvSpPr>
        <p:spPr>
          <a:xfrm>
            <a:off x="368298" y="2987496"/>
            <a:ext cx="8241129" cy="9220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2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Image Colorization</a:t>
            </a:r>
            <a:endParaRPr kumimoji="0" lang="en-US" altLang="zh-CN" sz="5400" b="0" i="0" u="none" strike="noStrike" kern="1200" cap="none" spc="2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0" name="组合 9"/>
          <p:cNvGrpSpPr/>
          <p:nvPr/>
        </p:nvGrpSpPr>
        <p:grpSpPr>
          <a:xfrm>
            <a:off x="1613595" y="2590887"/>
            <a:ext cx="2136277" cy="157242"/>
            <a:chOff x="4616246" y="3878362"/>
            <a:chExt cx="5571416" cy="410087"/>
          </a:xfrm>
          <a:solidFill>
            <a:schemeClr val="tx1">
              <a:alpha val="80000"/>
            </a:schemeClr>
          </a:solidFill>
        </p:grpSpPr>
        <p:sp>
          <p:nvSpPr>
            <p:cNvPr id="52"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5" name="组合 14"/>
          <p:cNvGrpSpPr/>
          <p:nvPr/>
        </p:nvGrpSpPr>
        <p:grpSpPr>
          <a:xfrm>
            <a:off x="1609909" y="1889441"/>
            <a:ext cx="2144877" cy="612998"/>
            <a:chOff x="4606634" y="2048989"/>
            <a:chExt cx="5593843" cy="1598699"/>
          </a:xfrm>
          <a:solidFill>
            <a:schemeClr val="accent1">
              <a:alpha val="80000"/>
            </a:schemeClr>
          </a:solidFill>
        </p:grpSpPr>
        <p:sp>
          <p:nvSpPr>
            <p:cNvPr id="40"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6" name="组合 15"/>
          <p:cNvGrpSpPr/>
          <p:nvPr/>
        </p:nvGrpSpPr>
        <p:grpSpPr>
          <a:xfrm>
            <a:off x="497548" y="1821768"/>
            <a:ext cx="960649" cy="958410"/>
            <a:chOff x="2105799" y="20055838"/>
            <a:chExt cx="6748090" cy="6732363"/>
          </a:xfrm>
          <a:solidFill>
            <a:schemeClr val="accent1">
              <a:alpha val="80000"/>
            </a:schemeClr>
          </a:solidFill>
        </p:grpSpPr>
        <p:sp>
          <p:nvSpPr>
            <p:cNvPr id="1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69" name="文本框 68"/>
          <p:cNvSpPr txBox="1"/>
          <p:nvPr/>
        </p:nvSpPr>
        <p:spPr>
          <a:xfrm>
            <a:off x="498064" y="3909471"/>
            <a:ext cx="2464761"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汇报人：</a:t>
            </a:r>
            <a:r>
              <a:rPr kumimoji="0" lang="zh-CN"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霍嘉</a:t>
            </a:r>
            <a:endParaRPr kumimoji="0" lang="zh-CN"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dirty="0">
                <a:sym typeface="Arial" panose="020B0604020202020204" pitchFamily="34" charset="0"/>
              </a:rPr>
              <a:t>三、</a:t>
            </a:r>
            <a:r>
              <a:rPr lang="en-US" altLang="zh-CN" dirty="0">
                <a:sym typeface="Arial" panose="020B0604020202020204" pitchFamily="34" charset="0"/>
              </a:rPr>
              <a:t> </a:t>
            </a:r>
            <a:r>
              <a:rPr dirty="0">
                <a:sym typeface="Arial" panose="020B0604020202020204" pitchFamily="34" charset="0"/>
              </a:rPr>
              <a:t>实验结果分析</a:t>
            </a:r>
            <a:r>
              <a:rPr lang="en-US" altLang="zh-CN" dirty="0">
                <a:sym typeface="Arial" panose="020B0604020202020204" pitchFamily="34" charset="0"/>
              </a:rPr>
              <a:t> -- </a:t>
            </a:r>
            <a:r>
              <a:rPr dirty="0">
                <a:sym typeface="Arial" panose="020B0604020202020204" pitchFamily="34" charset="0"/>
              </a:rPr>
              <a:t>模型</a:t>
            </a:r>
            <a:r>
              <a:rPr dirty="0">
                <a:sym typeface="Arial" panose="020B0604020202020204" pitchFamily="34" charset="0"/>
              </a:rPr>
              <a:t>指标对比</a:t>
            </a:r>
            <a:endParaRPr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pic>
        <p:nvPicPr>
          <p:cNvPr id="3" name="图片 2"/>
          <p:cNvPicPr>
            <a:picLocks noChangeAspect="1"/>
          </p:cNvPicPr>
          <p:nvPr/>
        </p:nvPicPr>
        <p:blipFill>
          <a:blip r:embed="rId1"/>
          <a:stretch>
            <a:fillRect/>
          </a:stretch>
        </p:blipFill>
        <p:spPr>
          <a:xfrm>
            <a:off x="168275" y="1189355"/>
            <a:ext cx="3960000" cy="1980000"/>
          </a:xfrm>
          <a:prstGeom prst="rect">
            <a:avLst/>
          </a:prstGeom>
        </p:spPr>
      </p:pic>
      <p:pic>
        <p:nvPicPr>
          <p:cNvPr id="4" name="图片 3"/>
          <p:cNvPicPr>
            <a:picLocks noChangeAspect="1"/>
          </p:cNvPicPr>
          <p:nvPr/>
        </p:nvPicPr>
        <p:blipFill>
          <a:blip r:embed="rId2"/>
          <a:stretch>
            <a:fillRect/>
          </a:stretch>
        </p:blipFill>
        <p:spPr>
          <a:xfrm>
            <a:off x="4128135" y="1177290"/>
            <a:ext cx="3960000" cy="1980000"/>
          </a:xfrm>
          <a:prstGeom prst="rect">
            <a:avLst/>
          </a:prstGeom>
        </p:spPr>
      </p:pic>
      <p:pic>
        <p:nvPicPr>
          <p:cNvPr id="5" name="图片 4"/>
          <p:cNvPicPr>
            <a:picLocks noChangeAspect="1"/>
          </p:cNvPicPr>
          <p:nvPr/>
        </p:nvPicPr>
        <p:blipFill>
          <a:blip r:embed="rId3"/>
          <a:stretch>
            <a:fillRect/>
          </a:stretch>
        </p:blipFill>
        <p:spPr>
          <a:xfrm>
            <a:off x="4128770" y="3726180"/>
            <a:ext cx="3960000" cy="1980000"/>
          </a:xfrm>
          <a:prstGeom prst="rect">
            <a:avLst/>
          </a:prstGeom>
        </p:spPr>
      </p:pic>
      <p:pic>
        <p:nvPicPr>
          <p:cNvPr id="6" name="图片 5"/>
          <p:cNvPicPr>
            <a:picLocks noChangeAspect="1"/>
          </p:cNvPicPr>
          <p:nvPr/>
        </p:nvPicPr>
        <p:blipFill>
          <a:blip r:embed="rId4"/>
          <a:stretch>
            <a:fillRect/>
          </a:stretch>
        </p:blipFill>
        <p:spPr>
          <a:xfrm>
            <a:off x="168910" y="3726180"/>
            <a:ext cx="3960000" cy="1980000"/>
          </a:xfrm>
          <a:prstGeom prst="rect">
            <a:avLst/>
          </a:prstGeom>
        </p:spPr>
      </p:pic>
      <p:sp>
        <p:nvSpPr>
          <p:cNvPr id="12" name="文本框 11"/>
          <p:cNvSpPr txBox="1"/>
          <p:nvPr/>
        </p:nvSpPr>
        <p:spPr>
          <a:xfrm>
            <a:off x="1326833" y="3169285"/>
            <a:ext cx="1642745" cy="275590"/>
          </a:xfrm>
          <a:prstGeom prst="rect">
            <a:avLst/>
          </a:prstGeom>
          <a:noFill/>
        </p:spPr>
        <p:txBody>
          <a:bodyPr wrap="none" rtlCol="0">
            <a:spAutoFit/>
          </a:bodyPr>
          <a:p>
            <a:pPr algn="ctr"/>
            <a:r>
              <a:rPr lang="zh-CN" altLang="en-US" sz="1200" dirty="0" smtClean="0">
                <a:latin typeface="Arial" panose="020B0604020202020204" pitchFamily="34" charset="0"/>
                <a:ea typeface="微软雅黑" panose="020B0503020204020204" pitchFamily="34" charset="-122"/>
                <a:cs typeface="+mn-ea"/>
                <a:sym typeface="Arial" panose="020B0604020202020204" pitchFamily="34" charset="0"/>
              </a:rPr>
              <a:t>实验一</a:t>
            </a:r>
            <a:r>
              <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rPr>
              <a:t> MSE</a:t>
            </a:r>
            <a:r>
              <a:rPr lang="zh-CN" altLang="en-US" sz="1200" dirty="0" smtClean="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rPr>
              <a:t>lr=1e-4</a:t>
            </a:r>
            <a:endPar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文本框 6"/>
          <p:cNvSpPr txBox="1"/>
          <p:nvPr/>
        </p:nvSpPr>
        <p:spPr>
          <a:xfrm>
            <a:off x="5228273" y="3169285"/>
            <a:ext cx="2070735" cy="275590"/>
          </a:xfrm>
          <a:prstGeom prst="rect">
            <a:avLst/>
          </a:prstGeom>
          <a:noFill/>
        </p:spPr>
        <p:txBody>
          <a:bodyPr wrap="none" rtlCol="0">
            <a:spAutoFit/>
          </a:bodyPr>
          <a:p>
            <a:pPr algn="ctr"/>
            <a:r>
              <a:rPr lang="zh-CN" altLang="en-US" sz="1200" dirty="0" smtClean="0">
                <a:latin typeface="Arial" panose="020B0604020202020204" pitchFamily="34" charset="0"/>
                <a:ea typeface="微软雅黑" panose="020B0503020204020204" pitchFamily="34" charset="-122"/>
                <a:cs typeface="+mn-ea"/>
                <a:sym typeface="Arial" panose="020B0604020202020204" pitchFamily="34" charset="0"/>
              </a:rPr>
              <a:t>实验二</a:t>
            </a:r>
            <a:r>
              <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rPr>
              <a:t> MSE+VGG</a:t>
            </a:r>
            <a:r>
              <a:rPr lang="zh-CN" altLang="en-US" sz="1200" dirty="0" smtClean="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rPr>
              <a:t>lr=1e-4</a:t>
            </a:r>
            <a:endPar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9" name="图片 8"/>
          <p:cNvPicPr>
            <a:picLocks noChangeAspect="1"/>
          </p:cNvPicPr>
          <p:nvPr/>
        </p:nvPicPr>
        <p:blipFill>
          <a:blip r:embed="rId3"/>
          <a:stretch>
            <a:fillRect/>
          </a:stretch>
        </p:blipFill>
        <p:spPr>
          <a:xfrm>
            <a:off x="8087995" y="1176655"/>
            <a:ext cx="3960000" cy="1980000"/>
          </a:xfrm>
          <a:prstGeom prst="rect">
            <a:avLst/>
          </a:prstGeom>
        </p:spPr>
      </p:pic>
      <p:sp>
        <p:nvSpPr>
          <p:cNvPr id="10" name="文本框 9"/>
          <p:cNvSpPr txBox="1"/>
          <p:nvPr/>
        </p:nvSpPr>
        <p:spPr>
          <a:xfrm>
            <a:off x="8747443" y="3169285"/>
            <a:ext cx="2586355" cy="275590"/>
          </a:xfrm>
          <a:prstGeom prst="rect">
            <a:avLst/>
          </a:prstGeom>
          <a:noFill/>
        </p:spPr>
        <p:txBody>
          <a:bodyPr wrap="none" rtlCol="0">
            <a:spAutoFit/>
          </a:bodyPr>
          <a:p>
            <a:pPr algn="ctr"/>
            <a:r>
              <a:rPr lang="zh-CN" altLang="en-US" sz="1200" dirty="0" smtClean="0">
                <a:latin typeface="Arial" panose="020B0604020202020204" pitchFamily="34" charset="0"/>
                <a:ea typeface="微软雅黑" panose="020B0503020204020204" pitchFamily="34" charset="-122"/>
                <a:cs typeface="+mn-ea"/>
                <a:sym typeface="Arial" panose="020B0604020202020204" pitchFamily="34" charset="0"/>
              </a:rPr>
              <a:t>实验三</a:t>
            </a:r>
            <a:r>
              <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rPr>
              <a:t> MSE+VGG+L1+L2</a:t>
            </a:r>
            <a:r>
              <a:rPr lang="zh-CN" altLang="en-US" sz="1200" dirty="0" smtClean="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rPr>
              <a:t>lr=1e-4</a:t>
            </a:r>
            <a:endPar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文本框 10"/>
          <p:cNvSpPr txBox="1"/>
          <p:nvPr/>
        </p:nvSpPr>
        <p:spPr>
          <a:xfrm>
            <a:off x="855663" y="5753100"/>
            <a:ext cx="2586355" cy="275590"/>
          </a:xfrm>
          <a:prstGeom prst="rect">
            <a:avLst/>
          </a:prstGeom>
          <a:noFill/>
        </p:spPr>
        <p:txBody>
          <a:bodyPr wrap="none" rtlCol="0">
            <a:spAutoFit/>
          </a:bodyPr>
          <a:p>
            <a:pPr algn="ctr"/>
            <a:r>
              <a:rPr lang="zh-CN" altLang="en-US" sz="1200" dirty="0" smtClean="0">
                <a:latin typeface="Arial" panose="020B0604020202020204" pitchFamily="34" charset="0"/>
                <a:ea typeface="微软雅黑" panose="020B0503020204020204" pitchFamily="34" charset="-122"/>
                <a:cs typeface="+mn-ea"/>
                <a:sym typeface="Arial" panose="020B0604020202020204" pitchFamily="34" charset="0"/>
              </a:rPr>
              <a:t>实验四</a:t>
            </a:r>
            <a:r>
              <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rPr>
              <a:t> MSE+VGG+L1+L2</a:t>
            </a:r>
            <a:r>
              <a:rPr lang="zh-CN" altLang="en-US" sz="1200" dirty="0" smtClean="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rPr>
              <a:t>lr=1e-3</a:t>
            </a:r>
            <a:endPar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文本框 12"/>
          <p:cNvSpPr txBox="1"/>
          <p:nvPr/>
        </p:nvSpPr>
        <p:spPr>
          <a:xfrm>
            <a:off x="4918393" y="5753100"/>
            <a:ext cx="2586355" cy="275590"/>
          </a:xfrm>
          <a:prstGeom prst="rect">
            <a:avLst/>
          </a:prstGeom>
          <a:noFill/>
        </p:spPr>
        <p:txBody>
          <a:bodyPr wrap="none" rtlCol="0">
            <a:spAutoFit/>
          </a:bodyPr>
          <a:p>
            <a:pPr algn="ctr"/>
            <a:r>
              <a:rPr lang="zh-CN" altLang="en-US" sz="1200" dirty="0" smtClean="0">
                <a:latin typeface="Arial" panose="020B0604020202020204" pitchFamily="34" charset="0"/>
                <a:ea typeface="微软雅黑" panose="020B0503020204020204" pitchFamily="34" charset="-122"/>
                <a:cs typeface="+mn-ea"/>
                <a:sym typeface="Arial" panose="020B0604020202020204" pitchFamily="34" charset="0"/>
              </a:rPr>
              <a:t>实验五</a:t>
            </a:r>
            <a:r>
              <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rPr>
              <a:t> MSE+VGG+L1+L2</a:t>
            </a:r>
            <a:r>
              <a:rPr lang="zh-CN" altLang="en-US" sz="1200" dirty="0" smtClean="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rPr>
              <a:t>lr=1e-4</a:t>
            </a:r>
            <a:endPar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文本框 13"/>
          <p:cNvSpPr txBox="1"/>
          <p:nvPr/>
        </p:nvSpPr>
        <p:spPr>
          <a:xfrm>
            <a:off x="8854758" y="5753735"/>
            <a:ext cx="2586355" cy="275590"/>
          </a:xfrm>
          <a:prstGeom prst="rect">
            <a:avLst/>
          </a:prstGeom>
          <a:noFill/>
        </p:spPr>
        <p:txBody>
          <a:bodyPr wrap="none" rtlCol="0">
            <a:spAutoFit/>
          </a:bodyPr>
          <a:p>
            <a:pPr algn="ctr"/>
            <a:r>
              <a:rPr lang="zh-CN" altLang="en-US" sz="1200" dirty="0" smtClean="0">
                <a:latin typeface="Arial" panose="020B0604020202020204" pitchFamily="34" charset="0"/>
                <a:ea typeface="微软雅黑" panose="020B0503020204020204" pitchFamily="34" charset="-122"/>
                <a:cs typeface="+mn-ea"/>
                <a:sym typeface="Arial" panose="020B0604020202020204" pitchFamily="34" charset="0"/>
              </a:rPr>
              <a:t>实验六</a:t>
            </a:r>
            <a:r>
              <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rPr>
              <a:t> MSE+VGG+L1+L2</a:t>
            </a:r>
            <a:r>
              <a:rPr lang="zh-CN" altLang="en-US" sz="1200" dirty="0" smtClean="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rPr>
              <a:t>lr=1e-5</a:t>
            </a:r>
            <a:endPar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6" name="图片 15"/>
          <p:cNvPicPr>
            <a:picLocks noChangeAspect="1"/>
          </p:cNvPicPr>
          <p:nvPr/>
        </p:nvPicPr>
        <p:blipFill>
          <a:blip r:embed="rId5"/>
          <a:stretch>
            <a:fillRect/>
          </a:stretch>
        </p:blipFill>
        <p:spPr>
          <a:xfrm>
            <a:off x="8087995" y="3726180"/>
            <a:ext cx="3960000" cy="1980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dirty="0">
                <a:sym typeface="Arial" panose="020B0604020202020204" pitchFamily="34" charset="0"/>
              </a:rPr>
              <a:t>三、</a:t>
            </a:r>
            <a:r>
              <a:rPr lang="en-US" altLang="zh-CN" dirty="0">
                <a:sym typeface="Arial" panose="020B0604020202020204" pitchFamily="34" charset="0"/>
              </a:rPr>
              <a:t> </a:t>
            </a:r>
            <a:r>
              <a:rPr dirty="0">
                <a:sym typeface="Arial" panose="020B0604020202020204" pitchFamily="34" charset="0"/>
              </a:rPr>
              <a:t>实验结果</a:t>
            </a:r>
            <a:r>
              <a:rPr dirty="0">
                <a:sym typeface="Arial" panose="020B0604020202020204" pitchFamily="34" charset="0"/>
              </a:rPr>
              <a:t>分析</a:t>
            </a:r>
            <a:endParaRPr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pic>
        <p:nvPicPr>
          <p:cNvPr id="6" name="图片 5"/>
          <p:cNvPicPr>
            <a:picLocks noChangeAspect="1"/>
          </p:cNvPicPr>
          <p:nvPr/>
        </p:nvPicPr>
        <p:blipFill>
          <a:blip r:embed="rId1"/>
          <a:srcRect l="11771" t="10685" r="8831" b="11056"/>
          <a:stretch>
            <a:fillRect/>
          </a:stretch>
        </p:blipFill>
        <p:spPr>
          <a:xfrm>
            <a:off x="1164590" y="861060"/>
            <a:ext cx="4356100" cy="5367020"/>
          </a:xfrm>
          <a:prstGeom prst="rect">
            <a:avLst/>
          </a:prstGeom>
        </p:spPr>
      </p:pic>
      <p:pic>
        <p:nvPicPr>
          <p:cNvPr id="7" name="图片 6"/>
          <p:cNvPicPr>
            <a:picLocks noChangeAspect="1"/>
          </p:cNvPicPr>
          <p:nvPr/>
        </p:nvPicPr>
        <p:blipFill>
          <a:blip r:embed="rId2"/>
          <a:srcRect l="10856" t="10500" r="9063" b="11241"/>
          <a:stretch>
            <a:fillRect/>
          </a:stretch>
        </p:blipFill>
        <p:spPr>
          <a:xfrm>
            <a:off x="6082665" y="861060"/>
            <a:ext cx="4393565" cy="5367020"/>
          </a:xfrm>
          <a:prstGeom prst="rect">
            <a:avLst/>
          </a:prstGeom>
        </p:spPr>
      </p:pic>
      <p:sp>
        <p:nvSpPr>
          <p:cNvPr id="12" name="文本框 11"/>
          <p:cNvSpPr txBox="1"/>
          <p:nvPr/>
        </p:nvSpPr>
        <p:spPr>
          <a:xfrm>
            <a:off x="2390458" y="6228080"/>
            <a:ext cx="1642745" cy="275590"/>
          </a:xfrm>
          <a:prstGeom prst="rect">
            <a:avLst/>
          </a:prstGeom>
          <a:noFill/>
        </p:spPr>
        <p:txBody>
          <a:bodyPr wrap="none" rtlCol="0">
            <a:spAutoFit/>
          </a:bodyPr>
          <a:p>
            <a:pPr algn="ctr"/>
            <a:r>
              <a:rPr lang="zh-CN" altLang="en-US" sz="1200" dirty="0" smtClean="0">
                <a:latin typeface="Arial" panose="020B0604020202020204" pitchFamily="34" charset="0"/>
                <a:ea typeface="微软雅黑" panose="020B0503020204020204" pitchFamily="34" charset="-122"/>
                <a:cs typeface="+mn-ea"/>
                <a:sym typeface="Arial" panose="020B0604020202020204" pitchFamily="34" charset="0"/>
              </a:rPr>
              <a:t>实验一</a:t>
            </a:r>
            <a:r>
              <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rPr>
              <a:t> MSE</a:t>
            </a:r>
            <a:r>
              <a:rPr lang="zh-CN" altLang="en-US" sz="1200" dirty="0" smtClean="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rPr>
              <a:t>lr=1e-4</a:t>
            </a:r>
            <a:endPar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文本框 8"/>
          <p:cNvSpPr txBox="1"/>
          <p:nvPr/>
        </p:nvSpPr>
        <p:spPr>
          <a:xfrm>
            <a:off x="7243763" y="6228080"/>
            <a:ext cx="2070735" cy="275590"/>
          </a:xfrm>
          <a:prstGeom prst="rect">
            <a:avLst/>
          </a:prstGeom>
          <a:noFill/>
        </p:spPr>
        <p:txBody>
          <a:bodyPr wrap="none" rtlCol="0">
            <a:spAutoFit/>
          </a:bodyPr>
          <a:p>
            <a:pPr algn="ctr"/>
            <a:r>
              <a:rPr lang="zh-CN" altLang="en-US" sz="1200" dirty="0" smtClean="0">
                <a:latin typeface="Arial" panose="020B0604020202020204" pitchFamily="34" charset="0"/>
                <a:ea typeface="微软雅黑" panose="020B0503020204020204" pitchFamily="34" charset="-122"/>
                <a:cs typeface="+mn-ea"/>
                <a:sym typeface="Arial" panose="020B0604020202020204" pitchFamily="34" charset="0"/>
              </a:rPr>
              <a:t>实验二</a:t>
            </a:r>
            <a:r>
              <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rPr>
              <a:t> MSE+VGG</a:t>
            </a:r>
            <a:r>
              <a:rPr lang="zh-CN" altLang="en-US" sz="1200" dirty="0" smtClean="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rPr>
              <a:t>lr=1e-4</a:t>
            </a:r>
            <a:endPar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430213" y="244204"/>
            <a:ext cx="9056851" cy="617518"/>
          </a:xfrm>
        </p:spPr>
        <p:txBody>
          <a:bodyPr/>
          <a:lstStyle/>
          <a:p>
            <a:r>
              <a:rPr dirty="0">
                <a:sym typeface="Arial" panose="020B0604020202020204" pitchFamily="34" charset="0"/>
              </a:rPr>
              <a:t>三、</a:t>
            </a:r>
            <a:r>
              <a:rPr lang="en-US" altLang="zh-CN" dirty="0">
                <a:sym typeface="Arial" panose="020B0604020202020204" pitchFamily="34" charset="0"/>
              </a:rPr>
              <a:t> </a:t>
            </a:r>
            <a:r>
              <a:rPr dirty="0">
                <a:sym typeface="Arial" panose="020B0604020202020204" pitchFamily="34" charset="0"/>
              </a:rPr>
              <a:t>实验结果</a:t>
            </a:r>
            <a:r>
              <a:rPr dirty="0">
                <a:sym typeface="Arial" panose="020B0604020202020204" pitchFamily="34" charset="0"/>
              </a:rPr>
              <a:t>分析</a:t>
            </a:r>
            <a:endParaRPr dirty="0">
              <a:sym typeface="Arial" panose="020B0604020202020204" pitchFamily="34" charset="0"/>
            </a:endParaRPr>
          </a:p>
        </p:txBody>
      </p:sp>
      <p:sp>
        <p:nvSpPr>
          <p:cNvPr id="2" name="灯片编号占位符 1"/>
          <p:cNvSpPr>
            <a:spLocks noGrp="1"/>
          </p:cNvSpPr>
          <p:nvPr>
            <p:ph type="sldNum" sz="quarter" idx="4"/>
          </p:nvPr>
        </p:nvSpPr>
        <p:spPr>
          <a:xfrm>
            <a:off x="9005791" y="6394988"/>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pic>
        <p:nvPicPr>
          <p:cNvPr id="3" name="图片 2"/>
          <p:cNvPicPr>
            <a:picLocks noChangeAspect="1"/>
          </p:cNvPicPr>
          <p:nvPr/>
        </p:nvPicPr>
        <p:blipFill>
          <a:blip r:embed="rId1"/>
          <a:srcRect l="11539" t="10500" r="9282" b="11056"/>
          <a:stretch>
            <a:fillRect/>
          </a:stretch>
        </p:blipFill>
        <p:spPr>
          <a:xfrm>
            <a:off x="346075" y="1166495"/>
            <a:ext cx="3778490" cy="4680000"/>
          </a:xfrm>
          <a:prstGeom prst="rect">
            <a:avLst/>
          </a:prstGeom>
        </p:spPr>
      </p:pic>
      <p:pic>
        <p:nvPicPr>
          <p:cNvPr id="4" name="图片 3"/>
          <p:cNvPicPr>
            <a:picLocks noChangeAspect="1"/>
          </p:cNvPicPr>
          <p:nvPr/>
        </p:nvPicPr>
        <p:blipFill>
          <a:blip r:embed="rId2">
            <a:alphaModFix amt="50000"/>
            <a:clrChange>
              <a:clrFrom>
                <a:srgbClr val="FFFFFF">
                  <a:alpha val="100000"/>
                </a:srgbClr>
              </a:clrFrom>
              <a:clrTo>
                <a:srgbClr val="FFFFFF">
                  <a:alpha val="100000"/>
                  <a:alpha val="0"/>
                </a:srgbClr>
              </a:clrTo>
            </a:clrChange>
          </a:blip>
          <a:srcRect l="11319" t="11046" r="9063" b="11056"/>
          <a:stretch>
            <a:fillRect/>
          </a:stretch>
        </p:blipFill>
        <p:spPr>
          <a:xfrm>
            <a:off x="4216400" y="1190625"/>
            <a:ext cx="3826664" cy="4680000"/>
          </a:xfrm>
          <a:prstGeom prst="rect">
            <a:avLst/>
          </a:prstGeom>
        </p:spPr>
      </p:pic>
      <p:pic>
        <p:nvPicPr>
          <p:cNvPr id="5" name="图片 4"/>
          <p:cNvPicPr>
            <a:picLocks noChangeAspect="1"/>
          </p:cNvPicPr>
          <p:nvPr/>
        </p:nvPicPr>
        <p:blipFill>
          <a:blip r:embed="rId3">
            <a:alphaModFix amt="50000"/>
          </a:blip>
          <a:srcRect l="11759" t="10685" r="8843" b="10880"/>
          <a:stretch>
            <a:fillRect/>
          </a:stretch>
        </p:blipFill>
        <p:spPr>
          <a:xfrm>
            <a:off x="8134985" y="1166495"/>
            <a:ext cx="3789966" cy="4680000"/>
          </a:xfrm>
          <a:prstGeom prst="rect">
            <a:avLst/>
          </a:prstGeom>
        </p:spPr>
      </p:pic>
      <p:sp>
        <p:nvSpPr>
          <p:cNvPr id="11" name="文本框 10"/>
          <p:cNvSpPr txBox="1"/>
          <p:nvPr/>
        </p:nvSpPr>
        <p:spPr>
          <a:xfrm>
            <a:off x="855663" y="5870575"/>
            <a:ext cx="2586355" cy="275590"/>
          </a:xfrm>
          <a:prstGeom prst="rect">
            <a:avLst/>
          </a:prstGeom>
          <a:noFill/>
        </p:spPr>
        <p:txBody>
          <a:bodyPr wrap="none" rtlCol="0">
            <a:spAutoFit/>
          </a:bodyPr>
          <a:p>
            <a:pPr algn="ctr"/>
            <a:r>
              <a:rPr lang="zh-CN" altLang="en-US" sz="1200" dirty="0" smtClean="0">
                <a:latin typeface="Arial" panose="020B0604020202020204" pitchFamily="34" charset="0"/>
                <a:ea typeface="微软雅黑" panose="020B0503020204020204" pitchFamily="34" charset="-122"/>
                <a:cs typeface="+mn-ea"/>
                <a:sym typeface="Arial" panose="020B0604020202020204" pitchFamily="34" charset="0"/>
              </a:rPr>
              <a:t>实验四</a:t>
            </a:r>
            <a:r>
              <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rPr>
              <a:t> MSE+VGG+L1+L2</a:t>
            </a:r>
            <a:r>
              <a:rPr lang="zh-CN" altLang="en-US" sz="1200" dirty="0" smtClean="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rPr>
              <a:t>lr=1e-3</a:t>
            </a:r>
            <a:endPar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文本框 12"/>
          <p:cNvSpPr txBox="1"/>
          <p:nvPr/>
        </p:nvSpPr>
        <p:spPr>
          <a:xfrm>
            <a:off x="4836478" y="5870575"/>
            <a:ext cx="2586355" cy="275590"/>
          </a:xfrm>
          <a:prstGeom prst="rect">
            <a:avLst/>
          </a:prstGeom>
          <a:noFill/>
        </p:spPr>
        <p:txBody>
          <a:bodyPr wrap="none" rtlCol="0">
            <a:spAutoFit/>
          </a:bodyPr>
          <a:p>
            <a:pPr algn="ctr"/>
            <a:r>
              <a:rPr lang="zh-CN" altLang="en-US" sz="1200" dirty="0" smtClean="0">
                <a:latin typeface="Arial" panose="020B0604020202020204" pitchFamily="34" charset="0"/>
                <a:ea typeface="微软雅黑" panose="020B0503020204020204" pitchFamily="34" charset="-122"/>
                <a:cs typeface="+mn-ea"/>
                <a:sym typeface="Arial" panose="020B0604020202020204" pitchFamily="34" charset="0"/>
              </a:rPr>
              <a:t>实验五</a:t>
            </a:r>
            <a:r>
              <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rPr>
              <a:t> MSE+VGG+L1+L2</a:t>
            </a:r>
            <a:r>
              <a:rPr lang="zh-CN" altLang="en-US" sz="1200" dirty="0" smtClean="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rPr>
              <a:t>lr=1e-4</a:t>
            </a:r>
            <a:endPar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文本框 13"/>
          <p:cNvSpPr txBox="1"/>
          <p:nvPr/>
        </p:nvSpPr>
        <p:spPr>
          <a:xfrm>
            <a:off x="8817293" y="5846445"/>
            <a:ext cx="2586355" cy="275590"/>
          </a:xfrm>
          <a:prstGeom prst="rect">
            <a:avLst/>
          </a:prstGeom>
          <a:noFill/>
        </p:spPr>
        <p:txBody>
          <a:bodyPr wrap="none" rtlCol="0">
            <a:spAutoFit/>
          </a:bodyPr>
          <a:p>
            <a:pPr algn="ctr"/>
            <a:r>
              <a:rPr lang="zh-CN" altLang="en-US" sz="1200" dirty="0" smtClean="0">
                <a:latin typeface="Arial" panose="020B0604020202020204" pitchFamily="34" charset="0"/>
                <a:ea typeface="微软雅黑" panose="020B0503020204020204" pitchFamily="34" charset="-122"/>
                <a:cs typeface="+mn-ea"/>
                <a:sym typeface="Arial" panose="020B0604020202020204" pitchFamily="34" charset="0"/>
              </a:rPr>
              <a:t>实验六</a:t>
            </a:r>
            <a:r>
              <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rPr>
              <a:t> MSE+VGG+L1+L2</a:t>
            </a:r>
            <a:r>
              <a:rPr lang="zh-CN" altLang="en-US" sz="1200" dirty="0" smtClean="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rPr>
              <a:t>lr=1e-5</a:t>
            </a:r>
            <a:endPar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430213" y="244204"/>
            <a:ext cx="9056851" cy="617518"/>
          </a:xfrm>
        </p:spPr>
        <p:txBody>
          <a:bodyPr/>
          <a:lstStyle/>
          <a:p>
            <a:r>
              <a:rPr dirty="0">
                <a:sym typeface="Arial" panose="020B0604020202020204" pitchFamily="34" charset="0"/>
              </a:rPr>
              <a:t>三、</a:t>
            </a:r>
            <a:r>
              <a:rPr lang="en-US" altLang="zh-CN" dirty="0">
                <a:sym typeface="Arial" panose="020B0604020202020204" pitchFamily="34" charset="0"/>
              </a:rPr>
              <a:t> </a:t>
            </a:r>
            <a:r>
              <a:rPr dirty="0">
                <a:sym typeface="Arial" panose="020B0604020202020204" pitchFamily="34" charset="0"/>
              </a:rPr>
              <a:t>实验结果</a:t>
            </a:r>
            <a:r>
              <a:rPr dirty="0">
                <a:sym typeface="Arial" panose="020B0604020202020204" pitchFamily="34" charset="0"/>
              </a:rPr>
              <a:t>分析</a:t>
            </a:r>
            <a:endParaRPr dirty="0">
              <a:sym typeface="Arial" panose="020B0604020202020204" pitchFamily="34" charset="0"/>
            </a:endParaRPr>
          </a:p>
        </p:txBody>
      </p:sp>
      <p:sp>
        <p:nvSpPr>
          <p:cNvPr id="2" name="灯片编号占位符 1"/>
          <p:cNvSpPr>
            <a:spLocks noGrp="1"/>
          </p:cNvSpPr>
          <p:nvPr>
            <p:ph type="sldNum" sz="quarter" idx="4"/>
          </p:nvPr>
        </p:nvSpPr>
        <p:spPr>
          <a:xfrm>
            <a:off x="9005791" y="6394988"/>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pic>
        <p:nvPicPr>
          <p:cNvPr id="3" name="图片 2"/>
          <p:cNvPicPr>
            <a:picLocks noChangeAspect="1"/>
          </p:cNvPicPr>
          <p:nvPr/>
        </p:nvPicPr>
        <p:blipFill>
          <a:blip r:embed="rId1">
            <a:alphaModFix amt="50000"/>
            <a:clrChange>
              <a:clrFrom>
                <a:srgbClr val="FFFFFF">
                  <a:alpha val="100000"/>
                </a:srgbClr>
              </a:clrFrom>
              <a:clrTo>
                <a:srgbClr val="FFFFFF">
                  <a:alpha val="100000"/>
                  <a:alpha val="0"/>
                </a:srgbClr>
              </a:clrTo>
            </a:clrChange>
          </a:blip>
          <a:srcRect l="11539" t="10500" r="9282" b="11056"/>
          <a:stretch>
            <a:fillRect/>
          </a:stretch>
        </p:blipFill>
        <p:spPr>
          <a:xfrm>
            <a:off x="346075" y="1166495"/>
            <a:ext cx="3778490" cy="4680000"/>
          </a:xfrm>
          <a:prstGeom prst="rect">
            <a:avLst/>
          </a:prstGeom>
        </p:spPr>
      </p:pic>
      <p:pic>
        <p:nvPicPr>
          <p:cNvPr id="4" name="图片 3"/>
          <p:cNvPicPr>
            <a:picLocks noChangeAspect="1"/>
          </p:cNvPicPr>
          <p:nvPr/>
        </p:nvPicPr>
        <p:blipFill>
          <a:blip r:embed="rId2"/>
          <a:srcRect l="11319" t="11046" r="9063" b="11056"/>
          <a:stretch>
            <a:fillRect/>
          </a:stretch>
        </p:blipFill>
        <p:spPr>
          <a:xfrm>
            <a:off x="4216400" y="1191260"/>
            <a:ext cx="3826664" cy="4680000"/>
          </a:xfrm>
          <a:prstGeom prst="rect">
            <a:avLst/>
          </a:prstGeom>
        </p:spPr>
      </p:pic>
      <p:pic>
        <p:nvPicPr>
          <p:cNvPr id="6" name="图片 5"/>
          <p:cNvPicPr>
            <a:picLocks noChangeAspect="1"/>
          </p:cNvPicPr>
          <p:nvPr/>
        </p:nvPicPr>
        <p:blipFill>
          <a:blip r:embed="rId3">
            <a:alphaModFix amt="50000"/>
          </a:blip>
          <a:srcRect l="11759" t="10685" r="8843" b="10880"/>
          <a:stretch>
            <a:fillRect/>
          </a:stretch>
        </p:blipFill>
        <p:spPr>
          <a:xfrm>
            <a:off x="8134985" y="1166495"/>
            <a:ext cx="3789966" cy="4680000"/>
          </a:xfrm>
          <a:prstGeom prst="rect">
            <a:avLst/>
          </a:prstGeom>
        </p:spPr>
      </p:pic>
      <p:sp>
        <p:nvSpPr>
          <p:cNvPr id="11" name="文本框 10"/>
          <p:cNvSpPr txBox="1"/>
          <p:nvPr/>
        </p:nvSpPr>
        <p:spPr>
          <a:xfrm>
            <a:off x="855663" y="5870575"/>
            <a:ext cx="2586355" cy="275590"/>
          </a:xfrm>
          <a:prstGeom prst="rect">
            <a:avLst/>
          </a:prstGeom>
          <a:noFill/>
        </p:spPr>
        <p:txBody>
          <a:bodyPr wrap="none" rtlCol="0">
            <a:spAutoFit/>
          </a:bodyPr>
          <a:p>
            <a:pPr algn="ctr"/>
            <a:r>
              <a:rPr lang="zh-CN" altLang="en-US" sz="1200" dirty="0" smtClean="0">
                <a:latin typeface="Arial" panose="020B0604020202020204" pitchFamily="34" charset="0"/>
                <a:ea typeface="微软雅黑" panose="020B0503020204020204" pitchFamily="34" charset="-122"/>
                <a:cs typeface="+mn-ea"/>
                <a:sym typeface="Arial" panose="020B0604020202020204" pitchFamily="34" charset="0"/>
              </a:rPr>
              <a:t>实验四</a:t>
            </a:r>
            <a:r>
              <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rPr>
              <a:t> MSE+VGG+L1+L2</a:t>
            </a:r>
            <a:r>
              <a:rPr lang="zh-CN" altLang="en-US" sz="1200" dirty="0" smtClean="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rPr>
              <a:t>lr=1e-3</a:t>
            </a:r>
            <a:endPar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文本框 12"/>
          <p:cNvSpPr txBox="1"/>
          <p:nvPr/>
        </p:nvSpPr>
        <p:spPr>
          <a:xfrm>
            <a:off x="4836478" y="5870575"/>
            <a:ext cx="2586355" cy="275590"/>
          </a:xfrm>
          <a:prstGeom prst="rect">
            <a:avLst/>
          </a:prstGeom>
          <a:noFill/>
        </p:spPr>
        <p:txBody>
          <a:bodyPr wrap="none" rtlCol="0">
            <a:spAutoFit/>
          </a:bodyPr>
          <a:p>
            <a:pPr algn="ctr"/>
            <a:r>
              <a:rPr lang="zh-CN" altLang="en-US" sz="1200" dirty="0" smtClean="0">
                <a:latin typeface="Arial" panose="020B0604020202020204" pitchFamily="34" charset="0"/>
                <a:ea typeface="微软雅黑" panose="020B0503020204020204" pitchFamily="34" charset="-122"/>
                <a:cs typeface="+mn-ea"/>
                <a:sym typeface="Arial" panose="020B0604020202020204" pitchFamily="34" charset="0"/>
              </a:rPr>
              <a:t>实验五</a:t>
            </a:r>
            <a:r>
              <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rPr>
              <a:t> MSE+VGG+L1+L2</a:t>
            </a:r>
            <a:r>
              <a:rPr lang="zh-CN" altLang="en-US" sz="1200" dirty="0" smtClean="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rPr>
              <a:t>lr=1e-4</a:t>
            </a:r>
            <a:endPar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文本框 13"/>
          <p:cNvSpPr txBox="1"/>
          <p:nvPr/>
        </p:nvSpPr>
        <p:spPr>
          <a:xfrm>
            <a:off x="8817293" y="5846445"/>
            <a:ext cx="2586355" cy="275590"/>
          </a:xfrm>
          <a:prstGeom prst="rect">
            <a:avLst/>
          </a:prstGeom>
          <a:noFill/>
        </p:spPr>
        <p:txBody>
          <a:bodyPr wrap="none" rtlCol="0">
            <a:spAutoFit/>
          </a:bodyPr>
          <a:p>
            <a:pPr algn="ctr"/>
            <a:r>
              <a:rPr lang="zh-CN" altLang="en-US" sz="1200" dirty="0" smtClean="0">
                <a:latin typeface="Arial" panose="020B0604020202020204" pitchFamily="34" charset="0"/>
                <a:ea typeface="微软雅黑" panose="020B0503020204020204" pitchFamily="34" charset="-122"/>
                <a:cs typeface="+mn-ea"/>
                <a:sym typeface="Arial" panose="020B0604020202020204" pitchFamily="34" charset="0"/>
              </a:rPr>
              <a:t>实验六</a:t>
            </a:r>
            <a:r>
              <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rPr>
              <a:t> MSE+VGG+L1+L2</a:t>
            </a:r>
            <a:r>
              <a:rPr lang="zh-CN" altLang="en-US" sz="1200" dirty="0" smtClean="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rPr>
              <a:t>lr=1e-5</a:t>
            </a:r>
            <a:endPar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430213" y="244204"/>
            <a:ext cx="9056851" cy="617518"/>
          </a:xfrm>
        </p:spPr>
        <p:txBody>
          <a:bodyPr/>
          <a:lstStyle/>
          <a:p>
            <a:r>
              <a:rPr dirty="0">
                <a:sym typeface="Arial" panose="020B0604020202020204" pitchFamily="34" charset="0"/>
              </a:rPr>
              <a:t>三、</a:t>
            </a:r>
            <a:r>
              <a:rPr lang="en-US" altLang="zh-CN" dirty="0">
                <a:sym typeface="Arial" panose="020B0604020202020204" pitchFamily="34" charset="0"/>
              </a:rPr>
              <a:t> </a:t>
            </a:r>
            <a:r>
              <a:rPr dirty="0">
                <a:sym typeface="Arial" panose="020B0604020202020204" pitchFamily="34" charset="0"/>
              </a:rPr>
              <a:t>实验结果</a:t>
            </a:r>
            <a:r>
              <a:rPr dirty="0">
                <a:sym typeface="Arial" panose="020B0604020202020204" pitchFamily="34" charset="0"/>
              </a:rPr>
              <a:t>分析</a:t>
            </a:r>
            <a:endParaRPr dirty="0">
              <a:sym typeface="Arial" panose="020B0604020202020204" pitchFamily="34" charset="0"/>
            </a:endParaRPr>
          </a:p>
        </p:txBody>
      </p:sp>
      <p:sp>
        <p:nvSpPr>
          <p:cNvPr id="2" name="灯片编号占位符 1"/>
          <p:cNvSpPr>
            <a:spLocks noGrp="1"/>
          </p:cNvSpPr>
          <p:nvPr>
            <p:ph type="sldNum" sz="quarter" idx="4"/>
          </p:nvPr>
        </p:nvSpPr>
        <p:spPr>
          <a:xfrm>
            <a:off x="9005791" y="6394988"/>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pic>
        <p:nvPicPr>
          <p:cNvPr id="5" name="图片 4"/>
          <p:cNvPicPr>
            <a:picLocks noChangeAspect="1"/>
          </p:cNvPicPr>
          <p:nvPr/>
        </p:nvPicPr>
        <p:blipFill>
          <a:blip r:embed="rId1"/>
          <a:srcRect l="11759" t="10685" r="8843" b="10880"/>
          <a:stretch>
            <a:fillRect/>
          </a:stretch>
        </p:blipFill>
        <p:spPr>
          <a:xfrm>
            <a:off x="8134985" y="1166495"/>
            <a:ext cx="3789966" cy="4680000"/>
          </a:xfrm>
          <a:prstGeom prst="rect">
            <a:avLst/>
          </a:prstGeom>
        </p:spPr>
      </p:pic>
      <p:pic>
        <p:nvPicPr>
          <p:cNvPr id="6" name="图片 5"/>
          <p:cNvPicPr>
            <a:picLocks noChangeAspect="1"/>
          </p:cNvPicPr>
          <p:nvPr/>
        </p:nvPicPr>
        <p:blipFill>
          <a:blip r:embed="rId2">
            <a:alphaModFix amt="50000"/>
            <a:clrChange>
              <a:clrFrom>
                <a:srgbClr val="FFFFFF">
                  <a:alpha val="100000"/>
                </a:srgbClr>
              </a:clrFrom>
              <a:clrTo>
                <a:srgbClr val="FFFFFF">
                  <a:alpha val="100000"/>
                  <a:alpha val="0"/>
                </a:srgbClr>
              </a:clrTo>
            </a:clrChange>
          </a:blip>
          <a:srcRect l="11539" t="10500" r="9282" b="11056"/>
          <a:stretch>
            <a:fillRect/>
          </a:stretch>
        </p:blipFill>
        <p:spPr>
          <a:xfrm>
            <a:off x="346075" y="1166495"/>
            <a:ext cx="3778490" cy="4680000"/>
          </a:xfrm>
          <a:prstGeom prst="rect">
            <a:avLst/>
          </a:prstGeom>
        </p:spPr>
      </p:pic>
      <p:pic>
        <p:nvPicPr>
          <p:cNvPr id="7" name="图片 6"/>
          <p:cNvPicPr>
            <a:picLocks noChangeAspect="1"/>
          </p:cNvPicPr>
          <p:nvPr/>
        </p:nvPicPr>
        <p:blipFill>
          <a:blip r:embed="rId3">
            <a:alphaModFix amt="50000"/>
            <a:clrChange>
              <a:clrFrom>
                <a:srgbClr val="FFFFFF">
                  <a:alpha val="100000"/>
                </a:srgbClr>
              </a:clrFrom>
              <a:clrTo>
                <a:srgbClr val="FFFFFF">
                  <a:alpha val="100000"/>
                  <a:alpha val="0"/>
                </a:srgbClr>
              </a:clrTo>
            </a:clrChange>
          </a:blip>
          <a:srcRect l="11319" t="11046" r="9063" b="11056"/>
          <a:stretch>
            <a:fillRect/>
          </a:stretch>
        </p:blipFill>
        <p:spPr>
          <a:xfrm>
            <a:off x="4216400" y="1190625"/>
            <a:ext cx="3826664" cy="4680000"/>
          </a:xfrm>
          <a:prstGeom prst="rect">
            <a:avLst/>
          </a:prstGeom>
        </p:spPr>
      </p:pic>
      <p:sp>
        <p:nvSpPr>
          <p:cNvPr id="11" name="文本框 10"/>
          <p:cNvSpPr txBox="1"/>
          <p:nvPr/>
        </p:nvSpPr>
        <p:spPr>
          <a:xfrm>
            <a:off x="855663" y="5870575"/>
            <a:ext cx="2586355" cy="275590"/>
          </a:xfrm>
          <a:prstGeom prst="rect">
            <a:avLst/>
          </a:prstGeom>
          <a:noFill/>
        </p:spPr>
        <p:txBody>
          <a:bodyPr wrap="none" rtlCol="0">
            <a:spAutoFit/>
          </a:bodyPr>
          <a:p>
            <a:pPr algn="ctr"/>
            <a:r>
              <a:rPr lang="zh-CN" altLang="en-US" sz="1200" dirty="0" smtClean="0">
                <a:latin typeface="Arial" panose="020B0604020202020204" pitchFamily="34" charset="0"/>
                <a:ea typeface="微软雅黑" panose="020B0503020204020204" pitchFamily="34" charset="-122"/>
                <a:cs typeface="+mn-ea"/>
                <a:sym typeface="Arial" panose="020B0604020202020204" pitchFamily="34" charset="0"/>
              </a:rPr>
              <a:t>实验四</a:t>
            </a:r>
            <a:r>
              <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rPr>
              <a:t> MSE+VGG+L1+L2</a:t>
            </a:r>
            <a:r>
              <a:rPr lang="zh-CN" altLang="en-US" sz="1200" dirty="0" smtClean="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rPr>
              <a:t>lr=1e-3</a:t>
            </a:r>
            <a:endPar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文本框 12"/>
          <p:cNvSpPr txBox="1"/>
          <p:nvPr/>
        </p:nvSpPr>
        <p:spPr>
          <a:xfrm>
            <a:off x="4836478" y="5870575"/>
            <a:ext cx="2586355" cy="275590"/>
          </a:xfrm>
          <a:prstGeom prst="rect">
            <a:avLst/>
          </a:prstGeom>
          <a:noFill/>
        </p:spPr>
        <p:txBody>
          <a:bodyPr wrap="none" rtlCol="0">
            <a:spAutoFit/>
          </a:bodyPr>
          <a:p>
            <a:pPr algn="ctr"/>
            <a:r>
              <a:rPr lang="zh-CN" altLang="en-US" sz="1200" dirty="0" smtClean="0">
                <a:latin typeface="Arial" panose="020B0604020202020204" pitchFamily="34" charset="0"/>
                <a:ea typeface="微软雅黑" panose="020B0503020204020204" pitchFamily="34" charset="-122"/>
                <a:cs typeface="+mn-ea"/>
                <a:sym typeface="Arial" panose="020B0604020202020204" pitchFamily="34" charset="0"/>
              </a:rPr>
              <a:t>实验五</a:t>
            </a:r>
            <a:r>
              <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rPr>
              <a:t> MSE+VGG+L1+L2</a:t>
            </a:r>
            <a:r>
              <a:rPr lang="zh-CN" altLang="en-US" sz="1200" dirty="0" smtClean="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rPr>
              <a:t>lr=1e-4</a:t>
            </a:r>
            <a:endPar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文本框 13"/>
          <p:cNvSpPr txBox="1"/>
          <p:nvPr/>
        </p:nvSpPr>
        <p:spPr>
          <a:xfrm>
            <a:off x="8817293" y="5846445"/>
            <a:ext cx="2586355" cy="275590"/>
          </a:xfrm>
          <a:prstGeom prst="rect">
            <a:avLst/>
          </a:prstGeom>
          <a:noFill/>
        </p:spPr>
        <p:txBody>
          <a:bodyPr wrap="none" rtlCol="0">
            <a:spAutoFit/>
          </a:bodyPr>
          <a:p>
            <a:pPr algn="ctr"/>
            <a:r>
              <a:rPr lang="zh-CN" altLang="en-US" sz="1200" dirty="0" smtClean="0">
                <a:latin typeface="Arial" panose="020B0604020202020204" pitchFamily="34" charset="0"/>
                <a:ea typeface="微软雅黑" panose="020B0503020204020204" pitchFamily="34" charset="-122"/>
                <a:cs typeface="+mn-ea"/>
                <a:sym typeface="Arial" panose="020B0604020202020204" pitchFamily="34" charset="0"/>
              </a:rPr>
              <a:t>实验六</a:t>
            </a:r>
            <a:r>
              <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rPr>
              <a:t> MSE+VGG+L1+L2</a:t>
            </a:r>
            <a:r>
              <a:rPr lang="zh-CN" altLang="en-US" sz="1200" dirty="0" smtClean="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rPr>
              <a:t>lr=1e-5</a:t>
            </a:r>
            <a:endPar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430213" y="244204"/>
            <a:ext cx="9056851" cy="617518"/>
          </a:xfrm>
        </p:spPr>
        <p:txBody>
          <a:bodyPr/>
          <a:lstStyle/>
          <a:p>
            <a:r>
              <a:rPr dirty="0">
                <a:sym typeface="Arial" panose="020B0604020202020204" pitchFamily="34" charset="0"/>
              </a:rPr>
              <a:t>三、</a:t>
            </a:r>
            <a:r>
              <a:rPr lang="en-US" altLang="zh-CN" dirty="0">
                <a:sym typeface="Arial" panose="020B0604020202020204" pitchFamily="34" charset="0"/>
              </a:rPr>
              <a:t> </a:t>
            </a:r>
            <a:r>
              <a:rPr dirty="0">
                <a:sym typeface="Arial" panose="020B0604020202020204" pitchFamily="34" charset="0"/>
              </a:rPr>
              <a:t>实验结果</a:t>
            </a:r>
            <a:r>
              <a:rPr dirty="0">
                <a:sym typeface="Arial" panose="020B0604020202020204" pitchFamily="34" charset="0"/>
              </a:rPr>
              <a:t>分析</a:t>
            </a:r>
            <a:endParaRPr dirty="0">
              <a:sym typeface="Arial" panose="020B0604020202020204" pitchFamily="34" charset="0"/>
            </a:endParaRPr>
          </a:p>
        </p:txBody>
      </p:sp>
      <p:sp>
        <p:nvSpPr>
          <p:cNvPr id="2" name="灯片编号占位符 1"/>
          <p:cNvSpPr>
            <a:spLocks noGrp="1"/>
          </p:cNvSpPr>
          <p:nvPr>
            <p:ph type="sldNum" sz="quarter" idx="4"/>
          </p:nvPr>
        </p:nvSpPr>
        <p:spPr>
          <a:xfrm>
            <a:off x="9005791" y="6394988"/>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pic>
        <p:nvPicPr>
          <p:cNvPr id="5" name="图片 4"/>
          <p:cNvPicPr>
            <a:picLocks noChangeAspect="1"/>
          </p:cNvPicPr>
          <p:nvPr/>
        </p:nvPicPr>
        <p:blipFill>
          <a:blip r:embed="rId1"/>
          <a:srcRect l="11759" t="10685" r="8843" b="10880"/>
          <a:stretch>
            <a:fillRect/>
          </a:stretch>
        </p:blipFill>
        <p:spPr>
          <a:xfrm>
            <a:off x="8134985" y="1166495"/>
            <a:ext cx="3789966" cy="4680000"/>
          </a:xfrm>
          <a:prstGeom prst="rect">
            <a:avLst/>
          </a:prstGeom>
        </p:spPr>
      </p:pic>
      <p:pic>
        <p:nvPicPr>
          <p:cNvPr id="6" name="图片 5"/>
          <p:cNvPicPr>
            <a:picLocks noChangeAspect="1"/>
          </p:cNvPicPr>
          <p:nvPr/>
        </p:nvPicPr>
        <p:blipFill>
          <a:blip r:embed="rId2">
            <a:clrChange>
              <a:clrFrom>
                <a:srgbClr val="FFFFFF">
                  <a:alpha val="100000"/>
                </a:srgbClr>
              </a:clrFrom>
              <a:clrTo>
                <a:srgbClr val="FFFFFF">
                  <a:alpha val="100000"/>
                  <a:alpha val="0"/>
                </a:srgbClr>
              </a:clrTo>
            </a:clrChange>
          </a:blip>
          <a:srcRect l="11539" t="10500" r="9282" b="11056"/>
          <a:stretch>
            <a:fillRect/>
          </a:stretch>
        </p:blipFill>
        <p:spPr>
          <a:xfrm>
            <a:off x="346075" y="1166495"/>
            <a:ext cx="3778490" cy="4680000"/>
          </a:xfrm>
          <a:prstGeom prst="rect">
            <a:avLst/>
          </a:prstGeom>
        </p:spPr>
      </p:pic>
      <p:pic>
        <p:nvPicPr>
          <p:cNvPr id="7" name="图片 6"/>
          <p:cNvPicPr>
            <a:picLocks noChangeAspect="1"/>
          </p:cNvPicPr>
          <p:nvPr/>
        </p:nvPicPr>
        <p:blipFill>
          <a:blip r:embed="rId3">
            <a:clrChange>
              <a:clrFrom>
                <a:srgbClr val="FFFFFF">
                  <a:alpha val="100000"/>
                </a:srgbClr>
              </a:clrFrom>
              <a:clrTo>
                <a:srgbClr val="FFFFFF">
                  <a:alpha val="100000"/>
                  <a:alpha val="0"/>
                </a:srgbClr>
              </a:clrTo>
            </a:clrChange>
          </a:blip>
          <a:srcRect l="11319" t="11046" r="9063" b="11056"/>
          <a:stretch>
            <a:fillRect/>
          </a:stretch>
        </p:blipFill>
        <p:spPr>
          <a:xfrm>
            <a:off x="4216400" y="1190625"/>
            <a:ext cx="3826664" cy="4680000"/>
          </a:xfrm>
          <a:prstGeom prst="rect">
            <a:avLst/>
          </a:prstGeom>
        </p:spPr>
      </p:pic>
      <p:sp>
        <p:nvSpPr>
          <p:cNvPr id="11" name="文本框 10"/>
          <p:cNvSpPr txBox="1"/>
          <p:nvPr/>
        </p:nvSpPr>
        <p:spPr>
          <a:xfrm>
            <a:off x="855663" y="5870575"/>
            <a:ext cx="2586355" cy="275590"/>
          </a:xfrm>
          <a:prstGeom prst="rect">
            <a:avLst/>
          </a:prstGeom>
          <a:noFill/>
        </p:spPr>
        <p:txBody>
          <a:bodyPr wrap="none" rtlCol="0">
            <a:spAutoFit/>
          </a:bodyPr>
          <a:p>
            <a:pPr algn="ctr"/>
            <a:r>
              <a:rPr lang="zh-CN" altLang="en-US" sz="1200" dirty="0" smtClean="0">
                <a:latin typeface="Arial" panose="020B0604020202020204" pitchFamily="34" charset="0"/>
                <a:ea typeface="微软雅黑" panose="020B0503020204020204" pitchFamily="34" charset="-122"/>
                <a:cs typeface="+mn-ea"/>
                <a:sym typeface="Arial" panose="020B0604020202020204" pitchFamily="34" charset="0"/>
              </a:rPr>
              <a:t>实验四</a:t>
            </a:r>
            <a:r>
              <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rPr>
              <a:t> MSE+VGG+L1+L2</a:t>
            </a:r>
            <a:r>
              <a:rPr lang="zh-CN" altLang="en-US" sz="1200" dirty="0" smtClean="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rPr>
              <a:t>lr=1e-3</a:t>
            </a:r>
            <a:endPar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文本框 12"/>
          <p:cNvSpPr txBox="1"/>
          <p:nvPr/>
        </p:nvSpPr>
        <p:spPr>
          <a:xfrm>
            <a:off x="4836478" y="5870575"/>
            <a:ext cx="2586355" cy="275590"/>
          </a:xfrm>
          <a:prstGeom prst="rect">
            <a:avLst/>
          </a:prstGeom>
          <a:noFill/>
        </p:spPr>
        <p:txBody>
          <a:bodyPr wrap="none" rtlCol="0">
            <a:spAutoFit/>
          </a:bodyPr>
          <a:p>
            <a:pPr algn="ctr"/>
            <a:r>
              <a:rPr lang="zh-CN" altLang="en-US" sz="1200" dirty="0" smtClean="0">
                <a:latin typeface="Arial" panose="020B0604020202020204" pitchFamily="34" charset="0"/>
                <a:ea typeface="微软雅黑" panose="020B0503020204020204" pitchFamily="34" charset="-122"/>
                <a:cs typeface="+mn-ea"/>
                <a:sym typeface="Arial" panose="020B0604020202020204" pitchFamily="34" charset="0"/>
              </a:rPr>
              <a:t>实验五</a:t>
            </a:r>
            <a:r>
              <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rPr>
              <a:t> MSE+VGG+L1+L2</a:t>
            </a:r>
            <a:r>
              <a:rPr lang="zh-CN" altLang="en-US" sz="1200" dirty="0" smtClean="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rPr>
              <a:t>lr=1e-4</a:t>
            </a:r>
            <a:endPar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文本框 13"/>
          <p:cNvSpPr txBox="1"/>
          <p:nvPr/>
        </p:nvSpPr>
        <p:spPr>
          <a:xfrm>
            <a:off x="8817293" y="5846445"/>
            <a:ext cx="2586355" cy="275590"/>
          </a:xfrm>
          <a:prstGeom prst="rect">
            <a:avLst/>
          </a:prstGeom>
          <a:noFill/>
        </p:spPr>
        <p:txBody>
          <a:bodyPr wrap="none" rtlCol="0">
            <a:spAutoFit/>
          </a:bodyPr>
          <a:p>
            <a:pPr algn="ctr"/>
            <a:r>
              <a:rPr lang="zh-CN" altLang="en-US" sz="1200" dirty="0" smtClean="0">
                <a:latin typeface="Arial" panose="020B0604020202020204" pitchFamily="34" charset="0"/>
                <a:ea typeface="微软雅黑" panose="020B0503020204020204" pitchFamily="34" charset="-122"/>
                <a:cs typeface="+mn-ea"/>
                <a:sym typeface="Arial" panose="020B0604020202020204" pitchFamily="34" charset="0"/>
              </a:rPr>
              <a:t>实验六</a:t>
            </a:r>
            <a:r>
              <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rPr>
              <a:t> MSE+VGG+L1+L2</a:t>
            </a:r>
            <a:r>
              <a:rPr lang="zh-CN" altLang="en-US" sz="1200" dirty="0" smtClean="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rPr>
              <a:t>lr=1e-5</a:t>
            </a:r>
            <a:endPar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515573"/>
            <a:ext cx="12192000" cy="38268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文本框 7"/>
          <p:cNvSpPr txBox="1"/>
          <p:nvPr/>
        </p:nvSpPr>
        <p:spPr>
          <a:xfrm>
            <a:off x="2248522" y="2670712"/>
            <a:ext cx="7723981" cy="1054584"/>
          </a:xfrm>
          <a:prstGeom prst="rect">
            <a:avLst/>
          </a:prstGeom>
          <a:noFill/>
        </p:spPr>
        <p:txBody>
          <a:bodyPr wrap="square" rtlCol="0">
            <a:spAutoFit/>
          </a:bodyPr>
          <a:lstStyle/>
          <a:p>
            <a:pPr marL="0" marR="0" lvl="0" indent="0" algn="ctr" defTabSz="914400" rtl="0" eaLnBrk="1" fontAlgn="auto" latinLnBrk="0" hangingPunct="1">
              <a:lnSpc>
                <a:spcPct val="110000"/>
              </a:lnSpc>
              <a:spcBef>
                <a:spcPts val="0"/>
              </a:spcBef>
              <a:spcAft>
                <a:spcPts val="0"/>
              </a:spcAft>
              <a:buClrTx/>
              <a:buSzTx/>
              <a:buFontTx/>
              <a:buNone/>
              <a:defRPr/>
            </a:pPr>
            <a:r>
              <a:rPr kumimoji="0" lang="zh-CN" altLang="en-US" sz="6000" b="1" i="0" u="none" strike="noStrike" kern="1200" cap="none" spc="4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感谢老师批评与指导</a:t>
            </a:r>
            <a:endParaRPr kumimoji="0" lang="zh-CN" altLang="en-US" sz="6000" b="1" i="0" u="none" strike="noStrike" kern="1200" cap="none" spc="4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10" name="直接连接符 9"/>
          <p:cNvCxnSpPr/>
          <p:nvPr/>
        </p:nvCxnSpPr>
        <p:spPr>
          <a:xfrm>
            <a:off x="5875564" y="5029199"/>
            <a:ext cx="4408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467429" y="3687574"/>
            <a:ext cx="7271658" cy="381579"/>
          </a:xfrm>
          <a:prstGeom prst="rect">
            <a:avLst/>
          </a:prstGeom>
          <a:noFill/>
        </p:spPr>
        <p:txBody>
          <a:bodyPr wrap="square" rtlCol="0">
            <a:spAutoFit/>
          </a:bodyPr>
          <a:lstStyle/>
          <a:p>
            <a:pPr marL="0" marR="0" lvl="0" indent="0" algn="dist" defTabSz="914400" rtl="0" eaLnBrk="1" fontAlgn="auto" latinLnBrk="0" hangingPunct="1">
              <a:lnSpc>
                <a:spcPct val="11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THANKS TO THE TEACHER'S CAREFUL GUIDANCE</a:t>
            </a:r>
            <a:endParaRPr kumimoji="0" lang="en-US" altLang="zh-CN"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椭圆 5"/>
          <p:cNvSpPr/>
          <p:nvPr/>
        </p:nvSpPr>
        <p:spPr>
          <a:xfrm>
            <a:off x="5197121" y="602182"/>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3" name="组合 12"/>
          <p:cNvGrpSpPr/>
          <p:nvPr/>
        </p:nvGrpSpPr>
        <p:grpSpPr>
          <a:xfrm>
            <a:off x="5317814" y="718939"/>
            <a:ext cx="1614432" cy="1610666"/>
            <a:chOff x="2105799" y="20055838"/>
            <a:chExt cx="6748090" cy="6732363"/>
          </a:xfrm>
          <a:solidFill>
            <a:schemeClr val="accent1"/>
          </a:solidFill>
        </p:grpSpPr>
        <p:sp>
          <p:nvSpPr>
            <p:cNvPr id="14"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dirty="0">
                <a:sym typeface="Arial" panose="020B0604020202020204" pitchFamily="34" charset="0"/>
              </a:rPr>
              <a:t>一、</a:t>
            </a:r>
            <a:r>
              <a:rPr lang="en-US" altLang="zh-CN" dirty="0">
                <a:sym typeface="Arial" panose="020B0604020202020204" pitchFamily="34" charset="0"/>
              </a:rPr>
              <a:t> </a:t>
            </a:r>
            <a:r>
              <a:rPr dirty="0">
                <a:sym typeface="Arial" panose="020B0604020202020204" pitchFamily="34" charset="0"/>
              </a:rPr>
              <a:t>任务</a:t>
            </a:r>
            <a:r>
              <a:rPr dirty="0">
                <a:sym typeface="Arial" panose="020B0604020202020204" pitchFamily="34" charset="0"/>
              </a:rPr>
              <a:t>描述</a:t>
            </a:r>
            <a:endParaRPr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pic>
        <p:nvPicPr>
          <p:cNvPr id="3" name="图片 2"/>
          <p:cNvPicPr>
            <a:picLocks noChangeAspect="1"/>
          </p:cNvPicPr>
          <p:nvPr/>
        </p:nvPicPr>
        <p:blipFill>
          <a:blip r:embed="rId1"/>
          <a:stretch>
            <a:fillRect/>
          </a:stretch>
        </p:blipFill>
        <p:spPr>
          <a:xfrm>
            <a:off x="1181100" y="1407795"/>
            <a:ext cx="9829800" cy="2247900"/>
          </a:xfrm>
          <a:prstGeom prst="rect">
            <a:avLst/>
          </a:prstGeom>
        </p:spPr>
      </p:pic>
      <p:pic>
        <p:nvPicPr>
          <p:cNvPr id="5" name="图片 4"/>
          <p:cNvPicPr>
            <a:picLocks noChangeAspect="1"/>
          </p:cNvPicPr>
          <p:nvPr/>
        </p:nvPicPr>
        <p:blipFill>
          <a:blip r:embed="rId2"/>
          <a:stretch>
            <a:fillRect/>
          </a:stretch>
        </p:blipFill>
        <p:spPr>
          <a:xfrm>
            <a:off x="4135120" y="3830955"/>
            <a:ext cx="1080000" cy="1080000"/>
          </a:xfrm>
          <a:prstGeom prst="rect">
            <a:avLst/>
          </a:prstGeom>
        </p:spPr>
      </p:pic>
      <p:pic>
        <p:nvPicPr>
          <p:cNvPr id="6" name="图片 5"/>
          <p:cNvPicPr>
            <a:picLocks noChangeAspect="1"/>
          </p:cNvPicPr>
          <p:nvPr/>
        </p:nvPicPr>
        <p:blipFill>
          <a:blip r:embed="rId3"/>
          <a:stretch>
            <a:fillRect/>
          </a:stretch>
        </p:blipFill>
        <p:spPr>
          <a:xfrm>
            <a:off x="7930515" y="3830320"/>
            <a:ext cx="1080000" cy="1080000"/>
          </a:xfrm>
          <a:prstGeom prst="rect">
            <a:avLst/>
          </a:prstGeom>
        </p:spPr>
      </p:pic>
      <p:pic>
        <p:nvPicPr>
          <p:cNvPr id="7" name="图片 6"/>
          <p:cNvPicPr>
            <a:picLocks noChangeAspect="1"/>
          </p:cNvPicPr>
          <p:nvPr/>
        </p:nvPicPr>
        <p:blipFill>
          <a:blip r:embed="rId4"/>
          <a:stretch>
            <a:fillRect/>
          </a:stretch>
        </p:blipFill>
        <p:spPr>
          <a:xfrm>
            <a:off x="4135120" y="5210810"/>
            <a:ext cx="1080000" cy="1080000"/>
          </a:xfrm>
          <a:prstGeom prst="rect">
            <a:avLst/>
          </a:prstGeom>
        </p:spPr>
      </p:pic>
      <p:pic>
        <p:nvPicPr>
          <p:cNvPr id="9" name="图片 8"/>
          <p:cNvPicPr>
            <a:picLocks noChangeAspect="1"/>
          </p:cNvPicPr>
          <p:nvPr/>
        </p:nvPicPr>
        <p:blipFill>
          <a:blip r:embed="rId5"/>
          <a:stretch>
            <a:fillRect/>
          </a:stretch>
        </p:blipFill>
        <p:spPr>
          <a:xfrm>
            <a:off x="7930515" y="5210810"/>
            <a:ext cx="1080000" cy="1080000"/>
          </a:xfrm>
          <a:prstGeom prst="rect">
            <a:avLst/>
          </a:prstGeom>
        </p:spPr>
      </p:pic>
      <p:pic>
        <p:nvPicPr>
          <p:cNvPr id="10" name="图片 9"/>
          <p:cNvPicPr>
            <a:picLocks noChangeAspect="1"/>
          </p:cNvPicPr>
          <p:nvPr/>
        </p:nvPicPr>
        <p:blipFill>
          <a:blip r:embed="rId6"/>
          <a:stretch>
            <a:fillRect/>
          </a:stretch>
        </p:blipFill>
        <p:spPr>
          <a:xfrm>
            <a:off x="2684780" y="3830955"/>
            <a:ext cx="1080000" cy="1080000"/>
          </a:xfrm>
          <a:prstGeom prst="rect">
            <a:avLst/>
          </a:prstGeom>
        </p:spPr>
      </p:pic>
      <p:pic>
        <p:nvPicPr>
          <p:cNvPr id="11" name="图片 10"/>
          <p:cNvPicPr>
            <a:picLocks noChangeAspect="1"/>
          </p:cNvPicPr>
          <p:nvPr/>
        </p:nvPicPr>
        <p:blipFill>
          <a:blip r:embed="rId7"/>
          <a:stretch>
            <a:fillRect/>
          </a:stretch>
        </p:blipFill>
        <p:spPr>
          <a:xfrm>
            <a:off x="6415405" y="3830320"/>
            <a:ext cx="1080000" cy="1080000"/>
          </a:xfrm>
          <a:prstGeom prst="rect">
            <a:avLst/>
          </a:prstGeom>
        </p:spPr>
      </p:pic>
      <p:pic>
        <p:nvPicPr>
          <p:cNvPr id="12" name="图片 11"/>
          <p:cNvPicPr>
            <a:picLocks noChangeAspect="1"/>
          </p:cNvPicPr>
          <p:nvPr/>
        </p:nvPicPr>
        <p:blipFill>
          <a:blip r:embed="rId8"/>
          <a:stretch>
            <a:fillRect/>
          </a:stretch>
        </p:blipFill>
        <p:spPr>
          <a:xfrm>
            <a:off x="2684780" y="5210810"/>
            <a:ext cx="1080000" cy="1080000"/>
          </a:xfrm>
          <a:prstGeom prst="rect">
            <a:avLst/>
          </a:prstGeom>
        </p:spPr>
      </p:pic>
      <p:pic>
        <p:nvPicPr>
          <p:cNvPr id="13" name="图片 12"/>
          <p:cNvPicPr>
            <a:picLocks noChangeAspect="1"/>
          </p:cNvPicPr>
          <p:nvPr/>
        </p:nvPicPr>
        <p:blipFill>
          <a:blip r:embed="rId9"/>
          <a:stretch>
            <a:fillRect/>
          </a:stretch>
        </p:blipFill>
        <p:spPr>
          <a:xfrm>
            <a:off x="6415405" y="5210810"/>
            <a:ext cx="1080000" cy="1080000"/>
          </a:xfrm>
          <a:prstGeom prst="rect">
            <a:avLst/>
          </a:prstGeom>
        </p:spPr>
      </p:pic>
      <p:sp>
        <p:nvSpPr>
          <p:cNvPr id="14" name="矩形 13"/>
          <p:cNvSpPr/>
          <p:nvPr/>
        </p:nvSpPr>
        <p:spPr>
          <a:xfrm>
            <a:off x="2538095" y="3732530"/>
            <a:ext cx="2813685" cy="1276350"/>
          </a:xfrm>
          <a:prstGeom prst="rect">
            <a:avLst/>
          </a:prstGeom>
          <a:noFill/>
          <a:ln w="19050" cmpd="sng">
            <a:solidFill>
              <a:schemeClr val="accent3">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矩形 14"/>
          <p:cNvSpPr/>
          <p:nvPr/>
        </p:nvSpPr>
        <p:spPr>
          <a:xfrm>
            <a:off x="2538095" y="5112385"/>
            <a:ext cx="2813685" cy="1276350"/>
          </a:xfrm>
          <a:prstGeom prst="rect">
            <a:avLst/>
          </a:prstGeom>
          <a:noFill/>
          <a:ln w="19050" cmpd="sng">
            <a:solidFill>
              <a:schemeClr val="accent3">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矩形 15"/>
          <p:cNvSpPr/>
          <p:nvPr/>
        </p:nvSpPr>
        <p:spPr>
          <a:xfrm>
            <a:off x="6306185" y="3732530"/>
            <a:ext cx="2813685" cy="1276350"/>
          </a:xfrm>
          <a:prstGeom prst="rect">
            <a:avLst/>
          </a:prstGeom>
          <a:noFill/>
          <a:ln w="19050" cmpd="sng">
            <a:solidFill>
              <a:schemeClr val="accent3">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6306185" y="5118100"/>
            <a:ext cx="2813685" cy="1276350"/>
          </a:xfrm>
          <a:prstGeom prst="rect">
            <a:avLst/>
          </a:prstGeom>
          <a:noFill/>
          <a:ln w="19050" cmpd="sng">
            <a:solidFill>
              <a:schemeClr val="accent3">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dirty="0">
                <a:sym typeface="Arial" panose="020B0604020202020204" pitchFamily="34" charset="0"/>
              </a:rPr>
              <a:t>二、</a:t>
            </a:r>
            <a:r>
              <a:rPr lang="en-US" altLang="zh-CN" dirty="0">
                <a:sym typeface="Arial" panose="020B0604020202020204" pitchFamily="34" charset="0"/>
              </a:rPr>
              <a:t> </a:t>
            </a:r>
            <a:r>
              <a:rPr dirty="0">
                <a:sym typeface="Arial" panose="020B0604020202020204" pitchFamily="34" charset="0"/>
              </a:rPr>
              <a:t>解决思路</a:t>
            </a:r>
            <a:r>
              <a:rPr lang="en-US" altLang="zh-CN" dirty="0">
                <a:sym typeface="Arial" panose="020B0604020202020204" pitchFamily="34" charset="0"/>
              </a:rPr>
              <a:t> -- </a:t>
            </a:r>
            <a:r>
              <a:rPr dirty="0">
                <a:sym typeface="Arial" panose="020B0604020202020204" pitchFamily="34" charset="0"/>
              </a:rPr>
              <a:t>模型</a:t>
            </a:r>
            <a:r>
              <a:rPr dirty="0">
                <a:sym typeface="Arial" panose="020B0604020202020204" pitchFamily="34" charset="0"/>
              </a:rPr>
              <a:t>设计</a:t>
            </a:r>
            <a:endParaRPr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pic>
        <p:nvPicPr>
          <p:cNvPr id="4" name="图片 3"/>
          <p:cNvPicPr>
            <a:picLocks noChangeAspect="1"/>
          </p:cNvPicPr>
          <p:nvPr/>
        </p:nvPicPr>
        <p:blipFill>
          <a:blip r:embed="rId1"/>
          <a:stretch>
            <a:fillRect/>
          </a:stretch>
        </p:blipFill>
        <p:spPr>
          <a:xfrm>
            <a:off x="6768465" y="2275840"/>
            <a:ext cx="5538470" cy="3774440"/>
          </a:xfrm>
          <a:prstGeom prst="rect">
            <a:avLst/>
          </a:prstGeom>
        </p:spPr>
      </p:pic>
      <p:sp>
        <p:nvSpPr>
          <p:cNvPr id="7" name="文本框 6"/>
          <p:cNvSpPr txBox="1"/>
          <p:nvPr/>
        </p:nvSpPr>
        <p:spPr>
          <a:xfrm>
            <a:off x="171450" y="2449830"/>
            <a:ext cx="6677025" cy="3322955"/>
          </a:xfrm>
          <a:prstGeom prst="rect">
            <a:avLst/>
          </a:prstGeom>
          <a:noFill/>
        </p:spPr>
        <p:txBody>
          <a:bodyPr wrap="square" rtlCol="0" anchor="t">
            <a:spAutoFit/>
          </a:bodyPr>
          <a:p>
            <a:pPr algn="l" fontAlgn="auto">
              <a:lnSpc>
                <a:spcPct val="150000"/>
              </a:lnSpc>
            </a:pPr>
            <a:r>
              <a:rPr lang="zh-CN" altLang="en-US" sz="1400" dirty="0" smtClean="0">
                <a:latin typeface="Arial" panose="020B0604020202020204" pitchFamily="34" charset="0"/>
                <a:ea typeface="微软雅黑" panose="020B0503020204020204" pitchFamily="34" charset="-122"/>
                <a:cs typeface="+mn-ea"/>
                <a:sym typeface="Arial" panose="020B0604020202020204" pitchFamily="34" charset="0"/>
              </a:rPr>
              <a:t>1. </a:t>
            </a:r>
            <a:r>
              <a:rPr lang="zh-CN" altLang="en-US" sz="1400" b="1" dirty="0" smtClean="0">
                <a:latin typeface="Arial" panose="020B0604020202020204" pitchFamily="34" charset="0"/>
                <a:ea typeface="微软雅黑" panose="020B0503020204020204" pitchFamily="34" charset="-122"/>
                <a:cs typeface="+mn-ea"/>
                <a:sym typeface="Arial" panose="020B0604020202020204" pitchFamily="34" charset="0"/>
              </a:rPr>
              <a:t>编码器（Contracting Path）</a:t>
            </a:r>
            <a:r>
              <a:rPr lang="zh-CN" altLang="en-US" sz="1400" dirty="0" smtClean="0">
                <a:latin typeface="Arial" panose="020B0604020202020204" pitchFamily="34" charset="0"/>
                <a:ea typeface="微软雅黑" panose="020B0503020204020204" pitchFamily="34" charset="-122"/>
                <a:cs typeface="+mn-ea"/>
                <a:sym typeface="Arial" panose="020B0604020202020204" pitchFamily="34" charset="0"/>
              </a:rPr>
              <a:t>: 编码器的主要功能是逐步压缩输入图像，提取出高层次的特征。编码器通常由多个卷积层和池化层组成：</a:t>
            </a:r>
            <a:endParaRPr lang="zh-CN" altLang="en-US" sz="14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fontAlgn="auto">
              <a:lnSpc>
                <a:spcPct val="150000"/>
              </a:lnSpc>
            </a:pPr>
            <a:r>
              <a:rPr lang="zh-CN" altLang="en-US" sz="1400" dirty="0" smtClean="0">
                <a:latin typeface="Arial" panose="020B0604020202020204" pitchFamily="34" charset="0"/>
                <a:ea typeface="微软雅黑" panose="020B0503020204020204" pitchFamily="34" charset="-122"/>
                <a:cs typeface="+mn-ea"/>
                <a:sym typeface="Arial" panose="020B0604020202020204" pitchFamily="34" charset="0"/>
              </a:rPr>
              <a:t>   - 卷积层：使用一系列的卷积操作来提取图像的特征，每个卷积操作后跟随一个 ReLU 激活函数。</a:t>
            </a:r>
            <a:endParaRPr lang="zh-CN" altLang="en-US" sz="14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fontAlgn="auto">
              <a:lnSpc>
                <a:spcPct val="150000"/>
              </a:lnSpc>
            </a:pPr>
            <a:r>
              <a:rPr lang="zh-CN" altLang="en-US" sz="1400" dirty="0" smtClean="0">
                <a:latin typeface="Arial" panose="020B0604020202020204" pitchFamily="34" charset="0"/>
                <a:ea typeface="微软雅黑" panose="020B0503020204020204" pitchFamily="34" charset="-122"/>
                <a:cs typeface="+mn-ea"/>
                <a:sym typeface="Arial" panose="020B0604020202020204" pitchFamily="34" charset="0"/>
              </a:rPr>
              <a:t>   - 池化层：通常使用Pooling来降低特征图的尺寸，从而实现特征的空间压缩。</a:t>
            </a:r>
            <a:endParaRPr lang="zh-CN" altLang="en-US" sz="14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fontAlgn="auto">
              <a:lnSpc>
                <a:spcPct val="150000"/>
              </a:lnSpc>
            </a:pPr>
            <a:r>
              <a:rPr lang="zh-CN" altLang="en-US" sz="1400" dirty="0" smtClean="0">
                <a:latin typeface="Arial" panose="020B0604020202020204" pitchFamily="34" charset="0"/>
                <a:ea typeface="微软雅黑" panose="020B0503020204020204" pitchFamily="34" charset="-122"/>
                <a:cs typeface="+mn-ea"/>
                <a:sym typeface="Arial" panose="020B0604020202020204" pitchFamily="34" charset="0"/>
              </a:rPr>
              <a:t>2. </a:t>
            </a:r>
            <a:r>
              <a:rPr lang="zh-CN" altLang="en-US" sz="1400" b="1" dirty="0" smtClean="0">
                <a:latin typeface="Arial" panose="020B0604020202020204" pitchFamily="34" charset="0"/>
                <a:ea typeface="微软雅黑" panose="020B0503020204020204" pitchFamily="34" charset="-122"/>
                <a:cs typeface="+mn-ea"/>
                <a:sym typeface="Arial" panose="020B0604020202020204" pitchFamily="34" charset="0"/>
              </a:rPr>
              <a:t>解码器（Expanding Path）</a:t>
            </a:r>
            <a:r>
              <a:rPr lang="zh-CN" altLang="en-US" sz="1400" dirty="0" smtClean="0">
                <a:latin typeface="Arial" panose="020B0604020202020204" pitchFamily="34" charset="0"/>
                <a:ea typeface="微软雅黑" panose="020B0503020204020204" pitchFamily="34" charset="-122"/>
                <a:cs typeface="+mn-ea"/>
                <a:sym typeface="Arial" panose="020B0604020202020204" pitchFamily="34" charset="0"/>
              </a:rPr>
              <a:t>:解码器的主要功能是逐步恢复图像的空间分辨率，同时保留从编码器中提取的特征。解码器通常由多个上采样层和卷积层组成：</a:t>
            </a:r>
            <a:endParaRPr lang="zh-CN" altLang="en-US" sz="14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fontAlgn="auto">
              <a:lnSpc>
                <a:spcPct val="150000"/>
              </a:lnSpc>
            </a:pPr>
            <a:r>
              <a:rPr lang="zh-CN" altLang="en-US" sz="1400" dirty="0" smtClean="0">
                <a:latin typeface="Arial" panose="020B0604020202020204" pitchFamily="34" charset="0"/>
                <a:ea typeface="微软雅黑" panose="020B0503020204020204" pitchFamily="34" charset="-122"/>
                <a:cs typeface="+mn-ea"/>
                <a:sym typeface="Arial" panose="020B0604020202020204" pitchFamily="34" charset="0"/>
              </a:rPr>
              <a:t>   - 上采样层：通过上采样操作（如反卷积或双线性插值）增加特征图的尺寸。</a:t>
            </a:r>
            <a:endParaRPr lang="zh-CN" altLang="en-US" sz="14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fontAlgn="auto">
              <a:lnSpc>
                <a:spcPct val="150000"/>
              </a:lnSpc>
            </a:pPr>
            <a:r>
              <a:rPr lang="zh-CN" altLang="en-US" sz="1400" dirty="0" smtClean="0">
                <a:latin typeface="Arial" panose="020B0604020202020204" pitchFamily="34" charset="0"/>
                <a:ea typeface="微软雅黑" panose="020B0503020204020204" pitchFamily="34" charset="-122"/>
                <a:cs typeface="+mn-ea"/>
                <a:sym typeface="Arial" panose="020B0604020202020204" pitchFamily="34" charset="0"/>
              </a:rPr>
              <a:t>   - 卷积层：使用卷积操作来恢复图像的细节，每个卷积操作后同样跟随一个 ReLU 激活函数。</a:t>
            </a:r>
            <a:endParaRPr lang="zh-CN" altLang="en-US" sz="14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文本框 8"/>
          <p:cNvSpPr txBox="1"/>
          <p:nvPr/>
        </p:nvSpPr>
        <p:spPr>
          <a:xfrm>
            <a:off x="339725" y="1349375"/>
            <a:ext cx="11146155" cy="829945"/>
          </a:xfrm>
          <a:prstGeom prst="rect">
            <a:avLst/>
          </a:prstGeom>
          <a:noFill/>
        </p:spPr>
        <p:txBody>
          <a:bodyPr wrap="square" rtlCol="0" anchor="t">
            <a:spAutoFit/>
          </a:bodyPr>
          <a:p>
            <a:pPr algn="l" fontAlgn="auto">
              <a:lnSpc>
                <a:spcPct val="150000"/>
              </a:lnSpc>
            </a:pPr>
            <a:r>
              <a:rPr lang="en-US" altLang="zh-CN" sz="1600" dirty="0" smtClean="0">
                <a:latin typeface="+mj-ea"/>
                <a:ea typeface="+mj-ea"/>
                <a:cs typeface="+mj-ea"/>
                <a:sym typeface="Arial" panose="020B0604020202020204" pitchFamily="34" charset="0"/>
              </a:rPr>
              <a:t>       </a:t>
            </a:r>
            <a:r>
              <a:rPr lang="zh-CN" altLang="en-US" sz="1600" dirty="0" smtClean="0">
                <a:latin typeface="+mj-ea"/>
                <a:ea typeface="+mj-ea"/>
                <a:cs typeface="+mj-ea"/>
                <a:sym typeface="Arial" panose="020B0604020202020204" pitchFamily="34" charset="0"/>
              </a:rPr>
              <a:t>可以使用 U-Net 作为基础模型，U-Net 是一种常用的图像生成和分割模型。UNet 的结构呈现出一个 U 形，由一个编码器（压缩路径）和一个解码器（扩展路径）组成,其编码器部分用于提取特征，解码器部分用于生成目标图像</a:t>
            </a:r>
            <a:endParaRPr lang="zh-CN" altLang="en-US" sz="1600" dirty="0" smtClean="0">
              <a:latin typeface="+mj-ea"/>
              <a:ea typeface="+mj-ea"/>
              <a:cs typeface="+mj-ea"/>
              <a:sym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dirty="0">
                <a:sym typeface="Arial" panose="020B0604020202020204" pitchFamily="34" charset="0"/>
              </a:rPr>
              <a:t>二、</a:t>
            </a:r>
            <a:r>
              <a:rPr lang="en-US" altLang="zh-CN" dirty="0">
                <a:sym typeface="Arial" panose="020B0604020202020204" pitchFamily="34" charset="0"/>
              </a:rPr>
              <a:t> </a:t>
            </a:r>
            <a:r>
              <a:rPr dirty="0">
                <a:sym typeface="Arial" panose="020B0604020202020204" pitchFamily="34" charset="0"/>
              </a:rPr>
              <a:t>解决思路</a:t>
            </a:r>
            <a:endParaRPr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pic>
        <p:nvPicPr>
          <p:cNvPr id="3" name="图片 2"/>
          <p:cNvPicPr>
            <a:picLocks noChangeAspect="1"/>
          </p:cNvPicPr>
          <p:nvPr/>
        </p:nvPicPr>
        <p:blipFill>
          <a:blip r:embed="rId1"/>
          <a:stretch>
            <a:fillRect/>
          </a:stretch>
        </p:blipFill>
        <p:spPr>
          <a:xfrm>
            <a:off x="630555" y="1529080"/>
            <a:ext cx="10930255" cy="42443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dirty="0">
                <a:sym typeface="Arial" panose="020B0604020202020204" pitchFamily="34" charset="0"/>
              </a:rPr>
              <a:t>二、</a:t>
            </a:r>
            <a:r>
              <a:rPr lang="en-US" altLang="zh-CN" dirty="0">
                <a:sym typeface="Arial" panose="020B0604020202020204" pitchFamily="34" charset="0"/>
              </a:rPr>
              <a:t> </a:t>
            </a:r>
            <a:r>
              <a:rPr dirty="0">
                <a:sym typeface="Arial" panose="020B0604020202020204" pitchFamily="34" charset="0"/>
              </a:rPr>
              <a:t>解决思路</a:t>
            </a:r>
            <a:endParaRPr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pic>
        <p:nvPicPr>
          <p:cNvPr id="3" name="图片 2"/>
          <p:cNvPicPr>
            <a:picLocks noChangeAspect="1"/>
          </p:cNvPicPr>
          <p:nvPr/>
        </p:nvPicPr>
        <p:blipFill>
          <a:blip r:embed="rId1"/>
          <a:stretch>
            <a:fillRect/>
          </a:stretch>
        </p:blipFill>
        <p:spPr>
          <a:xfrm>
            <a:off x="630555" y="1505585"/>
            <a:ext cx="10930255" cy="42443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dirty="0">
                <a:sym typeface="Arial" panose="020B0604020202020204" pitchFamily="34" charset="0"/>
              </a:rPr>
              <a:t>二、</a:t>
            </a:r>
            <a:r>
              <a:rPr lang="en-US" altLang="zh-CN" dirty="0">
                <a:sym typeface="Arial" panose="020B0604020202020204" pitchFamily="34" charset="0"/>
              </a:rPr>
              <a:t> </a:t>
            </a:r>
            <a:r>
              <a:rPr dirty="0">
                <a:sym typeface="Arial" panose="020B0604020202020204" pitchFamily="34" charset="0"/>
              </a:rPr>
              <a:t>解决思路</a:t>
            </a:r>
            <a:endParaRPr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pic>
        <p:nvPicPr>
          <p:cNvPr id="7" name="图片 6"/>
          <p:cNvPicPr>
            <a:picLocks noChangeAspect="1"/>
          </p:cNvPicPr>
          <p:nvPr/>
        </p:nvPicPr>
        <p:blipFill>
          <a:blip r:embed="rId1"/>
          <a:stretch>
            <a:fillRect/>
          </a:stretch>
        </p:blipFill>
        <p:spPr>
          <a:xfrm>
            <a:off x="443230" y="1205230"/>
            <a:ext cx="7764145" cy="3368040"/>
          </a:xfrm>
          <a:prstGeom prst="rect">
            <a:avLst/>
          </a:prstGeom>
        </p:spPr>
      </p:pic>
      <p:pic>
        <p:nvPicPr>
          <p:cNvPr id="10" name="图片 9"/>
          <p:cNvPicPr>
            <a:picLocks noChangeAspect="1"/>
          </p:cNvPicPr>
          <p:nvPr/>
        </p:nvPicPr>
        <p:blipFill>
          <a:blip r:embed="rId2"/>
          <a:stretch>
            <a:fillRect/>
          </a:stretch>
        </p:blipFill>
        <p:spPr>
          <a:xfrm>
            <a:off x="8337550" y="1134745"/>
            <a:ext cx="3329305" cy="481711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dirty="0">
                <a:sym typeface="Arial" panose="020B0604020202020204" pitchFamily="34" charset="0"/>
              </a:rPr>
              <a:t>三、</a:t>
            </a:r>
            <a:r>
              <a:rPr lang="en-US" altLang="zh-CN" dirty="0">
                <a:sym typeface="Arial" panose="020B0604020202020204" pitchFamily="34" charset="0"/>
              </a:rPr>
              <a:t> </a:t>
            </a:r>
            <a:r>
              <a:rPr dirty="0">
                <a:sym typeface="Arial" panose="020B0604020202020204" pitchFamily="34" charset="0"/>
              </a:rPr>
              <a:t>实验结果</a:t>
            </a:r>
            <a:r>
              <a:rPr dirty="0">
                <a:sym typeface="Arial" panose="020B0604020202020204" pitchFamily="34" charset="0"/>
              </a:rPr>
              <a:t>分析</a:t>
            </a:r>
            <a:endParaRPr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pic>
        <p:nvPicPr>
          <p:cNvPr id="3" name="图片 2"/>
          <p:cNvPicPr>
            <a:picLocks noChangeAspect="1"/>
          </p:cNvPicPr>
          <p:nvPr/>
        </p:nvPicPr>
        <p:blipFill>
          <a:blip r:embed="rId1"/>
          <a:stretch>
            <a:fillRect/>
          </a:stretch>
        </p:blipFill>
        <p:spPr>
          <a:xfrm>
            <a:off x="743585" y="1144905"/>
            <a:ext cx="9941560" cy="51396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dirty="0">
                <a:sym typeface="Arial" panose="020B0604020202020204" pitchFamily="34" charset="0"/>
              </a:rPr>
              <a:t>三、</a:t>
            </a:r>
            <a:r>
              <a:rPr lang="en-US" altLang="zh-CN" dirty="0">
                <a:sym typeface="Arial" panose="020B0604020202020204" pitchFamily="34" charset="0"/>
              </a:rPr>
              <a:t> </a:t>
            </a:r>
            <a:r>
              <a:rPr dirty="0">
                <a:sym typeface="Arial" panose="020B0604020202020204" pitchFamily="34" charset="0"/>
              </a:rPr>
              <a:t>实验结果分析</a:t>
            </a:r>
            <a:r>
              <a:rPr lang="en-US" altLang="zh-CN" dirty="0">
                <a:sym typeface="Arial" panose="020B0604020202020204" pitchFamily="34" charset="0"/>
              </a:rPr>
              <a:t> -- </a:t>
            </a:r>
            <a:r>
              <a:rPr dirty="0">
                <a:sym typeface="Arial" panose="020B0604020202020204" pitchFamily="34" charset="0"/>
              </a:rPr>
              <a:t>对于不同损失函数功能的</a:t>
            </a:r>
            <a:r>
              <a:rPr dirty="0">
                <a:sym typeface="Arial" panose="020B0604020202020204" pitchFamily="34" charset="0"/>
              </a:rPr>
              <a:t>分析</a:t>
            </a:r>
            <a:endParaRPr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pic>
        <p:nvPicPr>
          <p:cNvPr id="3" name="图片 2"/>
          <p:cNvPicPr>
            <a:picLocks noChangeAspect="1"/>
          </p:cNvPicPr>
          <p:nvPr/>
        </p:nvPicPr>
        <p:blipFill>
          <a:blip r:embed="rId1"/>
          <a:stretch>
            <a:fillRect/>
          </a:stretch>
        </p:blipFill>
        <p:spPr>
          <a:xfrm>
            <a:off x="829310" y="1031240"/>
            <a:ext cx="5040000" cy="2520000"/>
          </a:xfrm>
          <a:prstGeom prst="rect">
            <a:avLst/>
          </a:prstGeom>
        </p:spPr>
      </p:pic>
      <p:pic>
        <p:nvPicPr>
          <p:cNvPr id="4" name="图片 3"/>
          <p:cNvPicPr>
            <a:picLocks noChangeAspect="1"/>
          </p:cNvPicPr>
          <p:nvPr/>
        </p:nvPicPr>
        <p:blipFill>
          <a:blip r:embed="rId2"/>
          <a:stretch>
            <a:fillRect/>
          </a:stretch>
        </p:blipFill>
        <p:spPr>
          <a:xfrm>
            <a:off x="6133465" y="1031240"/>
            <a:ext cx="5040000" cy="2520000"/>
          </a:xfrm>
          <a:prstGeom prst="rect">
            <a:avLst/>
          </a:prstGeom>
        </p:spPr>
      </p:pic>
      <p:pic>
        <p:nvPicPr>
          <p:cNvPr id="5" name="图片 4"/>
          <p:cNvPicPr>
            <a:picLocks noChangeAspect="1"/>
          </p:cNvPicPr>
          <p:nvPr/>
        </p:nvPicPr>
        <p:blipFill>
          <a:blip r:embed="rId3"/>
          <a:stretch>
            <a:fillRect/>
          </a:stretch>
        </p:blipFill>
        <p:spPr>
          <a:xfrm>
            <a:off x="829310" y="3749040"/>
            <a:ext cx="5039995" cy="2520950"/>
          </a:xfrm>
          <a:prstGeom prst="rect">
            <a:avLst/>
          </a:prstGeom>
        </p:spPr>
      </p:pic>
      <p:pic>
        <p:nvPicPr>
          <p:cNvPr id="9" name="图片 8"/>
          <p:cNvPicPr>
            <a:picLocks noChangeAspect="1"/>
          </p:cNvPicPr>
          <p:nvPr/>
        </p:nvPicPr>
        <p:blipFill>
          <a:blip r:embed="rId4"/>
          <a:stretch>
            <a:fillRect/>
          </a:stretch>
        </p:blipFill>
        <p:spPr>
          <a:xfrm>
            <a:off x="6133465" y="4244340"/>
            <a:ext cx="5361305" cy="1690370"/>
          </a:xfrm>
          <a:prstGeom prst="rect">
            <a:avLst/>
          </a:prstGeom>
        </p:spPr>
      </p:pic>
      <p:sp>
        <p:nvSpPr>
          <p:cNvPr id="12" name="文本框 11"/>
          <p:cNvSpPr txBox="1"/>
          <p:nvPr/>
        </p:nvSpPr>
        <p:spPr>
          <a:xfrm>
            <a:off x="2927033" y="3505835"/>
            <a:ext cx="1012825" cy="275590"/>
          </a:xfrm>
          <a:prstGeom prst="rect">
            <a:avLst/>
          </a:prstGeom>
          <a:noFill/>
        </p:spPr>
        <p:txBody>
          <a:bodyPr wrap="none" rtlCol="0">
            <a:spAutoFit/>
          </a:bodyPr>
          <a:p>
            <a:pPr algn="ctr"/>
            <a:r>
              <a:rPr lang="zh-CN" altLang="en-US" sz="1200" dirty="0" smtClean="0">
                <a:latin typeface="Arial" panose="020B0604020202020204" pitchFamily="34" charset="0"/>
                <a:ea typeface="微软雅黑" panose="020B0503020204020204" pitchFamily="34" charset="-122"/>
                <a:cs typeface="+mn-ea"/>
                <a:sym typeface="Arial" panose="020B0604020202020204" pitchFamily="34" charset="0"/>
              </a:rPr>
              <a:t>实验一</a:t>
            </a:r>
            <a:r>
              <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rPr>
              <a:t> MSE</a:t>
            </a:r>
            <a:endPar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文本框 12"/>
          <p:cNvSpPr txBox="1"/>
          <p:nvPr/>
        </p:nvSpPr>
        <p:spPr>
          <a:xfrm>
            <a:off x="7780338" y="3505835"/>
            <a:ext cx="1745615" cy="275590"/>
          </a:xfrm>
          <a:prstGeom prst="rect">
            <a:avLst/>
          </a:prstGeom>
          <a:noFill/>
        </p:spPr>
        <p:txBody>
          <a:bodyPr wrap="none" rtlCol="0">
            <a:spAutoFit/>
          </a:bodyPr>
          <a:p>
            <a:pPr algn="ctr"/>
            <a:r>
              <a:rPr lang="zh-CN" altLang="en-US" sz="1200" dirty="0" smtClean="0">
                <a:latin typeface="Arial" panose="020B0604020202020204" pitchFamily="34" charset="0"/>
                <a:ea typeface="微软雅黑" panose="020B0503020204020204" pitchFamily="34" charset="-122"/>
                <a:cs typeface="+mn-ea"/>
                <a:sym typeface="Arial" panose="020B0604020202020204" pitchFamily="34" charset="0"/>
              </a:rPr>
              <a:t>实验二</a:t>
            </a:r>
            <a:r>
              <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rPr>
              <a:t> MSE + </a:t>
            </a:r>
            <a:r>
              <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rPr>
              <a:t>VGG-16</a:t>
            </a:r>
            <a:endPar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文本框 13"/>
          <p:cNvSpPr txBox="1"/>
          <p:nvPr/>
        </p:nvSpPr>
        <p:spPr>
          <a:xfrm>
            <a:off x="1851343" y="6212840"/>
            <a:ext cx="3260725" cy="275590"/>
          </a:xfrm>
          <a:prstGeom prst="rect">
            <a:avLst/>
          </a:prstGeom>
          <a:noFill/>
        </p:spPr>
        <p:txBody>
          <a:bodyPr wrap="none" rtlCol="0">
            <a:spAutoFit/>
          </a:bodyPr>
          <a:p>
            <a:pPr algn="ctr"/>
            <a:r>
              <a:rPr lang="zh-CN" altLang="en-US" sz="1200" dirty="0" smtClean="0">
                <a:latin typeface="Arial" panose="020B0604020202020204" pitchFamily="34" charset="0"/>
                <a:ea typeface="微软雅黑" panose="020B0503020204020204" pitchFamily="34" charset="-122"/>
                <a:cs typeface="+mn-ea"/>
                <a:sym typeface="Arial" panose="020B0604020202020204" pitchFamily="34" charset="0"/>
              </a:rPr>
              <a:t>实验三</a:t>
            </a:r>
            <a:r>
              <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rPr>
              <a:t> MSE + VGG-16 + </a:t>
            </a:r>
            <a:r>
              <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rPr>
              <a:t>L1 Norm + L2 Norm</a:t>
            </a:r>
            <a:endPar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dirty="0">
                <a:sym typeface="Arial" panose="020B0604020202020204" pitchFamily="34" charset="0"/>
              </a:rPr>
              <a:t>三、</a:t>
            </a:r>
            <a:r>
              <a:rPr lang="en-US" altLang="zh-CN" dirty="0">
                <a:sym typeface="Arial" panose="020B0604020202020204" pitchFamily="34" charset="0"/>
              </a:rPr>
              <a:t> </a:t>
            </a:r>
            <a:r>
              <a:rPr dirty="0">
                <a:sym typeface="Arial" panose="020B0604020202020204" pitchFamily="34" charset="0"/>
              </a:rPr>
              <a:t>实验结果分析</a:t>
            </a:r>
            <a:r>
              <a:rPr lang="en-US" altLang="zh-CN" dirty="0">
                <a:sym typeface="Arial" panose="020B0604020202020204" pitchFamily="34" charset="0"/>
              </a:rPr>
              <a:t> -- </a:t>
            </a:r>
            <a:r>
              <a:rPr dirty="0">
                <a:sym typeface="Arial" panose="020B0604020202020204" pitchFamily="34" charset="0"/>
              </a:rPr>
              <a:t>不同超参数的</a:t>
            </a:r>
            <a:r>
              <a:rPr dirty="0">
                <a:sym typeface="Arial" panose="020B0604020202020204" pitchFamily="34" charset="0"/>
              </a:rPr>
              <a:t>分析</a:t>
            </a:r>
            <a:endParaRPr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pic>
        <p:nvPicPr>
          <p:cNvPr id="3" name="图片 2"/>
          <p:cNvPicPr>
            <a:picLocks noChangeAspect="1"/>
          </p:cNvPicPr>
          <p:nvPr/>
        </p:nvPicPr>
        <p:blipFill>
          <a:blip r:embed="rId1"/>
          <a:stretch>
            <a:fillRect/>
          </a:stretch>
        </p:blipFill>
        <p:spPr>
          <a:xfrm>
            <a:off x="902335" y="1068705"/>
            <a:ext cx="5040000" cy="2520000"/>
          </a:xfrm>
          <a:prstGeom prst="rect">
            <a:avLst/>
          </a:prstGeom>
        </p:spPr>
      </p:pic>
      <p:pic>
        <p:nvPicPr>
          <p:cNvPr id="4" name="图片 3"/>
          <p:cNvPicPr>
            <a:picLocks noChangeAspect="1"/>
          </p:cNvPicPr>
          <p:nvPr/>
        </p:nvPicPr>
        <p:blipFill>
          <a:blip r:embed="rId2"/>
          <a:stretch>
            <a:fillRect/>
          </a:stretch>
        </p:blipFill>
        <p:spPr>
          <a:xfrm>
            <a:off x="5942330" y="1068705"/>
            <a:ext cx="5040000" cy="2520000"/>
          </a:xfrm>
          <a:prstGeom prst="rect">
            <a:avLst/>
          </a:prstGeom>
        </p:spPr>
      </p:pic>
      <p:pic>
        <p:nvPicPr>
          <p:cNvPr id="5" name="图片 4"/>
          <p:cNvPicPr>
            <a:picLocks noChangeAspect="1"/>
          </p:cNvPicPr>
          <p:nvPr/>
        </p:nvPicPr>
        <p:blipFill>
          <a:blip r:embed="rId3"/>
          <a:stretch>
            <a:fillRect/>
          </a:stretch>
        </p:blipFill>
        <p:spPr>
          <a:xfrm>
            <a:off x="902335" y="3728085"/>
            <a:ext cx="5040000" cy="2520000"/>
          </a:xfrm>
          <a:prstGeom prst="rect">
            <a:avLst/>
          </a:prstGeom>
        </p:spPr>
      </p:pic>
      <p:pic>
        <p:nvPicPr>
          <p:cNvPr id="6" name="图片 5"/>
          <p:cNvPicPr>
            <a:picLocks noChangeAspect="1"/>
          </p:cNvPicPr>
          <p:nvPr/>
        </p:nvPicPr>
        <p:blipFill>
          <a:blip r:embed="rId4"/>
          <a:stretch>
            <a:fillRect/>
          </a:stretch>
        </p:blipFill>
        <p:spPr>
          <a:xfrm>
            <a:off x="6224270" y="4145280"/>
            <a:ext cx="5133340" cy="1671955"/>
          </a:xfrm>
          <a:prstGeom prst="rect">
            <a:avLst/>
          </a:prstGeom>
        </p:spPr>
      </p:pic>
      <p:sp>
        <p:nvSpPr>
          <p:cNvPr id="12" name="文本框 11"/>
          <p:cNvSpPr txBox="1"/>
          <p:nvPr/>
        </p:nvSpPr>
        <p:spPr>
          <a:xfrm>
            <a:off x="2473008" y="3505835"/>
            <a:ext cx="1920875" cy="275590"/>
          </a:xfrm>
          <a:prstGeom prst="rect">
            <a:avLst/>
          </a:prstGeom>
          <a:noFill/>
        </p:spPr>
        <p:txBody>
          <a:bodyPr wrap="none" rtlCol="0">
            <a:spAutoFit/>
          </a:bodyPr>
          <a:p>
            <a:pPr algn="ctr"/>
            <a:r>
              <a:rPr lang="zh-CN" altLang="en-US" sz="1200" dirty="0" smtClean="0">
                <a:latin typeface="Arial" panose="020B0604020202020204" pitchFamily="34" charset="0"/>
                <a:ea typeface="微软雅黑" panose="020B0503020204020204" pitchFamily="34" charset="-122"/>
                <a:cs typeface="+mn-ea"/>
                <a:sym typeface="Arial" panose="020B0604020202020204" pitchFamily="34" charset="0"/>
              </a:rPr>
              <a:t>实验四</a:t>
            </a:r>
            <a:r>
              <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rPr>
              <a:t> learning rate=1e-3</a:t>
            </a:r>
            <a:endPar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文本框 12"/>
          <p:cNvSpPr txBox="1"/>
          <p:nvPr/>
        </p:nvSpPr>
        <p:spPr>
          <a:xfrm>
            <a:off x="7692708" y="3505835"/>
            <a:ext cx="1920875" cy="275590"/>
          </a:xfrm>
          <a:prstGeom prst="rect">
            <a:avLst/>
          </a:prstGeom>
          <a:noFill/>
        </p:spPr>
        <p:txBody>
          <a:bodyPr wrap="none" rtlCol="0">
            <a:spAutoFit/>
          </a:bodyPr>
          <a:p>
            <a:pPr algn="ctr"/>
            <a:r>
              <a:rPr lang="zh-CN" altLang="en-US" sz="1200" dirty="0" smtClean="0">
                <a:latin typeface="Arial" panose="020B0604020202020204" pitchFamily="34" charset="0"/>
                <a:ea typeface="微软雅黑" panose="020B0503020204020204" pitchFamily="34" charset="-122"/>
                <a:cs typeface="+mn-ea"/>
                <a:sym typeface="Arial" panose="020B0604020202020204" pitchFamily="34" charset="0"/>
              </a:rPr>
              <a:t>实验五</a:t>
            </a:r>
            <a:r>
              <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rPr>
              <a:t> learning rate=1e-4</a:t>
            </a:r>
            <a:endPar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文本框 13"/>
          <p:cNvSpPr txBox="1"/>
          <p:nvPr/>
        </p:nvSpPr>
        <p:spPr>
          <a:xfrm>
            <a:off x="2521268" y="6212840"/>
            <a:ext cx="1920875" cy="275590"/>
          </a:xfrm>
          <a:prstGeom prst="rect">
            <a:avLst/>
          </a:prstGeom>
          <a:noFill/>
        </p:spPr>
        <p:txBody>
          <a:bodyPr wrap="none" rtlCol="0">
            <a:spAutoFit/>
          </a:bodyPr>
          <a:p>
            <a:pPr algn="ctr"/>
            <a:r>
              <a:rPr lang="zh-CN" altLang="en-US" sz="1200" dirty="0" smtClean="0">
                <a:latin typeface="Arial" panose="020B0604020202020204" pitchFamily="34" charset="0"/>
                <a:ea typeface="微软雅黑" panose="020B0503020204020204" pitchFamily="34" charset="-122"/>
                <a:cs typeface="+mn-ea"/>
                <a:sym typeface="Arial" panose="020B0604020202020204" pitchFamily="34" charset="0"/>
              </a:rPr>
              <a:t>实验六</a:t>
            </a:r>
            <a:r>
              <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rPr>
              <a:t>learning rate=1e-5</a:t>
            </a:r>
            <a:endPar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theme/theme1.xml><?xml version="1.0" encoding="utf-8"?>
<a:theme xmlns:a="http://schemas.openxmlformats.org/drawingml/2006/main" name="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1346</Words>
  <Application>WPS 文字</Application>
  <PresentationFormat>宽屏</PresentationFormat>
  <Paragraphs>125</Paragraphs>
  <Slides>16</Slides>
  <Notes>68</Notes>
  <HiddenSlides>0</HiddenSlides>
  <MMClips>0</MMClips>
  <ScaleCrop>false</ScaleCrop>
  <HeadingPairs>
    <vt:vector size="6" baseType="variant">
      <vt:variant>
        <vt:lpstr>已用的字体</vt:lpstr>
      </vt:variant>
      <vt:variant>
        <vt:i4>20</vt:i4>
      </vt:variant>
      <vt:variant>
        <vt:lpstr>主题</vt:lpstr>
      </vt:variant>
      <vt:variant>
        <vt:i4>2</vt:i4>
      </vt:variant>
      <vt:variant>
        <vt:lpstr>幻灯片标题</vt:lpstr>
      </vt:variant>
      <vt:variant>
        <vt:i4>16</vt:i4>
      </vt:variant>
    </vt:vector>
  </HeadingPairs>
  <TitlesOfParts>
    <vt:vector size="38" baseType="lpstr">
      <vt:lpstr>Arial</vt:lpstr>
      <vt:lpstr>宋体</vt:lpstr>
      <vt:lpstr>Wingdings</vt:lpstr>
      <vt:lpstr>微软雅黑</vt:lpstr>
      <vt:lpstr>汉仪旗黑</vt:lpstr>
      <vt:lpstr>经典圆体简</vt:lpstr>
      <vt:lpstr>Arial</vt:lpstr>
      <vt:lpstr>微软雅黑</vt:lpstr>
      <vt:lpstr>Segoe UI Light</vt:lpstr>
      <vt:lpstr>Thonburi</vt:lpstr>
      <vt:lpstr>微软雅黑</vt:lpstr>
      <vt:lpstr>Calibri</vt:lpstr>
      <vt:lpstr>等线</vt:lpstr>
      <vt:lpstr>Segoe UI</vt:lpstr>
      <vt:lpstr>宋体</vt:lpstr>
      <vt:lpstr>Arial Unicode MS</vt:lpstr>
      <vt:lpstr>苹方-简</vt:lpstr>
      <vt:lpstr>宋体-简</vt:lpstr>
      <vt:lpstr>Helvetica Neue</vt:lpstr>
      <vt:lpstr>等线</vt:lpstr>
      <vt:lpstr>自定义设计方案</vt:lpstr>
      <vt:lpstr>1_自定义设计方案</vt:lpstr>
      <vt:lpstr>PowerPoint 演示文稿</vt:lpstr>
      <vt:lpstr>一、 任务描述</vt:lpstr>
      <vt:lpstr>一、 任务描述</vt:lpstr>
      <vt:lpstr>二、 解决思路 - 模型设计</vt:lpstr>
      <vt:lpstr>二、 解决思路</vt:lpstr>
      <vt:lpstr>二、 解决思路</vt:lpstr>
      <vt:lpstr>三、 实验结果分析</vt:lpstr>
      <vt:lpstr>二、 解决思路</vt:lpstr>
      <vt:lpstr>三、 实验结果分析</vt:lpstr>
      <vt:lpstr>三、 实验结果分析</vt:lpstr>
      <vt:lpstr>三、 实验结果分析</vt:lpstr>
      <vt:lpstr>三、 实验结果分析</vt:lpstr>
      <vt:lpstr>三、 实验结果分析</vt:lpstr>
      <vt:lpstr>三、 实验结果分析</vt:lpstr>
      <vt:lpstr>三、 实验结果分析</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田 振宇</dc:creator>
  <cp:lastModifiedBy>jia huo</cp:lastModifiedBy>
  <cp:revision>399</cp:revision>
  <dcterms:created xsi:type="dcterms:W3CDTF">2024-06-17T04:46:52Z</dcterms:created>
  <dcterms:modified xsi:type="dcterms:W3CDTF">2024-06-17T04:46:52Z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2019-04-13T09:21:34.3521271Z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8ba33e4d-f70c-4f8a-80c4-7b79b430a7ab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2052-5.7.1.8093</vt:lpwstr>
  </property>
</Properties>
</file>